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6" r:id="rId3"/>
    <p:sldId id="257" r:id="rId4"/>
    <p:sldId id="259" r:id="rId5"/>
    <p:sldId id="295" r:id="rId6"/>
    <p:sldId id="261" r:id="rId7"/>
    <p:sldId id="306" r:id="rId8"/>
    <p:sldId id="260" r:id="rId9"/>
    <p:sldId id="296" r:id="rId10"/>
    <p:sldId id="282" r:id="rId11"/>
    <p:sldId id="262" r:id="rId12"/>
    <p:sldId id="264" r:id="rId13"/>
    <p:sldId id="297" r:id="rId14"/>
    <p:sldId id="265" r:id="rId15"/>
    <p:sldId id="267" r:id="rId16"/>
    <p:sldId id="286" r:id="rId17"/>
    <p:sldId id="283" r:id="rId18"/>
    <p:sldId id="298" r:id="rId19"/>
    <p:sldId id="291" r:id="rId20"/>
    <p:sldId id="299" r:id="rId21"/>
    <p:sldId id="269" r:id="rId22"/>
    <p:sldId id="307" r:id="rId23"/>
    <p:sldId id="268" r:id="rId24"/>
    <p:sldId id="300" r:id="rId25"/>
    <p:sldId id="292" r:id="rId26"/>
    <p:sldId id="271" r:id="rId27"/>
    <p:sldId id="278" r:id="rId28"/>
    <p:sldId id="301" r:id="rId29"/>
    <p:sldId id="270" r:id="rId30"/>
    <p:sldId id="272" r:id="rId31"/>
    <p:sldId id="302" r:id="rId32"/>
    <p:sldId id="288" r:id="rId33"/>
    <p:sldId id="284" r:id="rId34"/>
    <p:sldId id="274" r:id="rId35"/>
    <p:sldId id="293" r:id="rId36"/>
    <p:sldId id="275" r:id="rId37"/>
    <p:sldId id="279" r:id="rId38"/>
    <p:sldId id="305" r:id="rId39"/>
    <p:sldId id="273" r:id="rId40"/>
    <p:sldId id="285" r:id="rId41"/>
    <p:sldId id="277" r:id="rId42"/>
    <p:sldId id="276" r:id="rId43"/>
    <p:sldId id="287" r:id="rId44"/>
    <p:sldId id="290" r:id="rId45"/>
    <p:sldId id="308" r:id="rId46"/>
    <p:sldId id="303" r:id="rId47"/>
    <p:sldId id="294" r:id="rId48"/>
    <p:sldId id="304" r:id="rId49"/>
    <p:sldId id="28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irst &amp; Last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401" cy="68834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2686" b="2335"/>
          <a:stretch>
            <a:fillRect/>
          </a:stretch>
        </p:blipFill>
        <p:spPr bwMode="auto">
          <a:xfrm>
            <a:off x="1295400" y="520700"/>
            <a:ext cx="74676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49775"/>
            <a:ext cx="8610600" cy="1470025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183584"/>
                </a:solidFill>
                <a:effectLst>
                  <a:outerShdw blurRad="177800" dist="177800" dir="5400000" algn="tl" rotWithShape="0">
                    <a:srgbClr val="183584">
                      <a:alpha val="3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381000" y="4876799"/>
            <a:ext cx="8369300" cy="492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381000" y="5715000"/>
            <a:ext cx="8369300" cy="111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81000" y="520700"/>
            <a:ext cx="2133600" cy="389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794000"/>
            <a:ext cx="9604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735263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97163"/>
            <a:ext cx="12160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304800" y="1524000"/>
            <a:ext cx="3962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2700" b="1" i="1" spc="-15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Alliance for Aging, Inc.</a:t>
            </a:r>
          </a:p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600" b="1" i="1" spc="0" baseline="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Area Agency on Aging </a:t>
            </a:r>
            <a:r>
              <a:rPr lang="en-US" sz="1600" b="1" i="1" spc="0" baseline="0" dirty="0" smtClean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for</a:t>
            </a:r>
            <a:br>
              <a:rPr lang="en-US" sz="1600" b="1" i="1" spc="0" baseline="0" dirty="0" smtClean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</a:br>
            <a:r>
              <a:rPr lang="en-US" sz="1600" b="1" i="1" spc="0" baseline="0" dirty="0" smtClean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Miami‐Dade </a:t>
            </a:r>
            <a:r>
              <a:rPr lang="en-US" sz="1600" b="1" i="1" spc="0" baseline="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&amp; Monroe Counties</a:t>
            </a:r>
          </a:p>
        </p:txBody>
      </p:sp>
    </p:spTree>
    <p:extLst>
      <p:ext uri="{BB962C8B-B14F-4D97-AF65-F5344CB8AC3E}">
        <p14:creationId xmlns:p14="http://schemas.microsoft.com/office/powerpoint/2010/main" val="34467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401" cy="6883400"/>
          </a:xfrm>
          <a:prstGeom prst="rect">
            <a:avLst/>
          </a:prstGeom>
        </p:spPr>
      </p:pic>
      <p:pic>
        <p:nvPicPr>
          <p:cNvPr id="3" name="Picture 2" descr="ped_safety_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7467600" cy="38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49775"/>
            <a:ext cx="8610600" cy="1470025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183584"/>
                </a:solidFill>
                <a:effectLst>
                  <a:outerShdw blurRad="177800" dist="177800" dir="5400000" algn="tl" rotWithShape="0">
                    <a:srgbClr val="183584">
                      <a:alpha val="3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381000" y="4876799"/>
            <a:ext cx="8369300" cy="492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381000" y="5715000"/>
            <a:ext cx="8369300" cy="111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81000" y="520700"/>
            <a:ext cx="2133600" cy="389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794000"/>
            <a:ext cx="9604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735263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97163"/>
            <a:ext cx="12160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304800" y="1524000"/>
            <a:ext cx="3962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2700" b="1" i="1" spc="-15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Alliance for Aging, Inc.</a:t>
            </a:r>
          </a:p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Area Agency on Aging for</a:t>
            </a:r>
            <a:b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</a:b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Miami‐Dade &amp; Monroe Counties</a:t>
            </a:r>
          </a:p>
        </p:txBody>
      </p:sp>
    </p:spTree>
    <p:extLst>
      <p:ext uri="{BB962C8B-B14F-4D97-AF65-F5344CB8AC3E}">
        <p14:creationId xmlns:p14="http://schemas.microsoft.com/office/powerpoint/2010/main" val="25807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401" cy="6883400"/>
          </a:xfrm>
          <a:prstGeom prst="rect">
            <a:avLst/>
          </a:prstGeom>
        </p:spPr>
      </p:pic>
      <p:pic>
        <p:nvPicPr>
          <p:cNvPr id="3" name="Picture 2" descr="ped_safety_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23158"/>
            <a:ext cx="7467600" cy="38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49775"/>
            <a:ext cx="8610600" cy="1470025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183584"/>
                </a:solidFill>
                <a:effectLst>
                  <a:outerShdw blurRad="177800" dist="177800" dir="5400000" algn="tl" rotWithShape="0">
                    <a:srgbClr val="183584">
                      <a:alpha val="3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381000" y="4876799"/>
            <a:ext cx="8369300" cy="492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381000" y="5715000"/>
            <a:ext cx="8369300" cy="111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81000" y="520700"/>
            <a:ext cx="2133600" cy="389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794000"/>
            <a:ext cx="9604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735263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97163"/>
            <a:ext cx="12160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304800" y="1524000"/>
            <a:ext cx="3962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2700" b="1" i="1" spc="-15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Alliance for Aging, Inc.</a:t>
            </a:r>
          </a:p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Area Agency on Aging for</a:t>
            </a:r>
            <a:b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</a:b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Miami‐Dade &amp; Monroe Counties</a:t>
            </a:r>
          </a:p>
        </p:txBody>
      </p:sp>
    </p:spTree>
    <p:extLst>
      <p:ext uri="{BB962C8B-B14F-4D97-AF65-F5344CB8AC3E}">
        <p14:creationId xmlns:p14="http://schemas.microsoft.com/office/powerpoint/2010/main" val="21138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401" cy="6883400"/>
          </a:xfrm>
          <a:prstGeom prst="rect">
            <a:avLst/>
          </a:prstGeom>
        </p:spPr>
      </p:pic>
      <p:pic>
        <p:nvPicPr>
          <p:cNvPr id="3" name="Picture 2" descr="ped_safety_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7467600" cy="38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49775"/>
            <a:ext cx="8610600" cy="1470025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183584"/>
                </a:solidFill>
                <a:effectLst>
                  <a:outerShdw blurRad="177800" dist="177800" dir="5400000" algn="tl" rotWithShape="0">
                    <a:srgbClr val="183584">
                      <a:alpha val="3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381000" y="4876799"/>
            <a:ext cx="8369300" cy="492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381000" y="5715000"/>
            <a:ext cx="8369300" cy="111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81000" y="520700"/>
            <a:ext cx="2133600" cy="389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794000"/>
            <a:ext cx="9604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735263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97163"/>
            <a:ext cx="12160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304800" y="1524000"/>
            <a:ext cx="3962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2700" b="1" i="1" spc="-15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Alliance for Aging, Inc.</a:t>
            </a:r>
          </a:p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Area Agency on Aging for</a:t>
            </a:r>
            <a:b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</a:b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Miami‐Dade &amp; Monroe Counties</a:t>
            </a:r>
          </a:p>
        </p:txBody>
      </p:sp>
    </p:spTree>
    <p:extLst>
      <p:ext uri="{BB962C8B-B14F-4D97-AF65-F5344CB8AC3E}">
        <p14:creationId xmlns:p14="http://schemas.microsoft.com/office/powerpoint/2010/main" val="1576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401" cy="6883400"/>
          </a:xfrm>
          <a:prstGeom prst="rect">
            <a:avLst/>
          </a:prstGeom>
        </p:spPr>
      </p:pic>
      <p:pic>
        <p:nvPicPr>
          <p:cNvPr id="3" name="Picture 2" descr="ped_safety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7467600" cy="38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49775"/>
            <a:ext cx="8610600" cy="1470025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183584"/>
                </a:solidFill>
                <a:effectLst>
                  <a:outerShdw blurRad="177800" dist="177800" dir="5400000" algn="tl" rotWithShape="0">
                    <a:srgbClr val="183584">
                      <a:alpha val="3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381000" y="4876799"/>
            <a:ext cx="8369300" cy="492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381000" y="5715000"/>
            <a:ext cx="8369300" cy="111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81000" y="520700"/>
            <a:ext cx="2133600" cy="389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794000"/>
            <a:ext cx="9604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735263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97163"/>
            <a:ext cx="12160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304800" y="1524000"/>
            <a:ext cx="3962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2700" b="1" i="1" spc="-15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Alliance for Aging, Inc.</a:t>
            </a:r>
          </a:p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Area Agency on Aging for</a:t>
            </a:r>
            <a:b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</a:b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Miami‐Dade &amp; Monroe Counties</a:t>
            </a:r>
          </a:p>
        </p:txBody>
      </p:sp>
    </p:spTree>
    <p:extLst>
      <p:ext uri="{BB962C8B-B14F-4D97-AF65-F5344CB8AC3E}">
        <p14:creationId xmlns:p14="http://schemas.microsoft.com/office/powerpoint/2010/main" val="10451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401" cy="6883400"/>
          </a:xfrm>
          <a:prstGeom prst="rect">
            <a:avLst/>
          </a:prstGeom>
        </p:spPr>
      </p:pic>
      <p:pic>
        <p:nvPicPr>
          <p:cNvPr id="4" name="Picture 3" descr="ped_safety_4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7467600" cy="38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49775"/>
            <a:ext cx="8610600" cy="1470025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183584"/>
                </a:solidFill>
                <a:effectLst>
                  <a:outerShdw blurRad="177800" dist="177800" dir="5400000" algn="tl" rotWithShape="0">
                    <a:srgbClr val="183584">
                      <a:alpha val="3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381000" y="4876799"/>
            <a:ext cx="8369300" cy="492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381000" y="5715000"/>
            <a:ext cx="8369300" cy="111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81000" y="520700"/>
            <a:ext cx="2133600" cy="389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794000"/>
            <a:ext cx="9604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735263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97163"/>
            <a:ext cx="12160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304800" y="1524000"/>
            <a:ext cx="3962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2700" b="1" i="1" spc="-15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Alliance for Aging, Inc.</a:t>
            </a:r>
          </a:p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Area Agency on Aging for</a:t>
            </a:r>
            <a:b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</a:b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Miami‐Dade &amp; Monroe Counties</a:t>
            </a:r>
          </a:p>
        </p:txBody>
      </p:sp>
    </p:spTree>
    <p:extLst>
      <p:ext uri="{BB962C8B-B14F-4D97-AF65-F5344CB8AC3E}">
        <p14:creationId xmlns:p14="http://schemas.microsoft.com/office/powerpoint/2010/main" val="37163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401" cy="6883400"/>
          </a:xfrm>
          <a:prstGeom prst="rect">
            <a:avLst/>
          </a:prstGeom>
        </p:spPr>
      </p:pic>
      <p:pic>
        <p:nvPicPr>
          <p:cNvPr id="3" name="Picture 2" descr="ped_safety_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7467600" cy="38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49775"/>
            <a:ext cx="8610600" cy="1470025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183584"/>
                </a:solidFill>
                <a:effectLst>
                  <a:outerShdw blurRad="177800" dist="177800" dir="5400000" algn="tl" rotWithShape="0">
                    <a:srgbClr val="183584">
                      <a:alpha val="3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381000" y="4876799"/>
            <a:ext cx="8369300" cy="492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381000" y="5715000"/>
            <a:ext cx="8369300" cy="11113"/>
          </a:xfrm>
          <a:prstGeom prst="line">
            <a:avLst/>
          </a:prstGeom>
          <a:noFill/>
          <a:ln w="9525" cap="flat">
            <a:solidFill>
              <a:srgbClr val="171F7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81000" y="520700"/>
            <a:ext cx="2133600" cy="389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794000"/>
            <a:ext cx="9604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735263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97163"/>
            <a:ext cx="12160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304800" y="1524000"/>
            <a:ext cx="3962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2700" b="1" i="1" spc="-150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Alliance for Aging, Inc.</a:t>
            </a:r>
          </a:p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Area Agency on Aging for</a:t>
            </a:r>
            <a:b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</a:br>
            <a:r>
              <a:rPr lang="en-US" sz="1600" b="1" i="1" dirty="0">
                <a:solidFill>
                  <a:srgbClr val="171F72"/>
                </a:solidFill>
                <a:latin typeface="Palatino Linotype" pitchFamily="18" charset="0"/>
                <a:ea typeface="Palatino" charset="0"/>
                <a:cs typeface="Palatino" charset="0"/>
                <a:sym typeface="Palatino" charset="0"/>
              </a:rPr>
              <a:t>Miami‐Dade &amp; Monroe Counties</a:t>
            </a:r>
          </a:p>
        </p:txBody>
      </p:sp>
    </p:spTree>
    <p:extLst>
      <p:ext uri="{BB962C8B-B14F-4D97-AF65-F5344CB8AC3E}">
        <p14:creationId xmlns:p14="http://schemas.microsoft.com/office/powerpoint/2010/main" val="4333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>
            <a:lvl1pPr algn="l">
              <a:defRPr b="0" i="0" spc="-15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Clr>
                <a:srgbClr val="183584"/>
              </a:buClr>
              <a:buSzPct val="75000"/>
              <a:buFont typeface="Arial" pitchFamily="34" charset="0"/>
              <a:buChar char="►"/>
              <a:defRPr sz="2600" spc="-100" baseline="0">
                <a:latin typeface="Arial"/>
                <a:cs typeface="Arial"/>
              </a:defRPr>
            </a:lvl1pPr>
            <a:lvl2pPr marL="742950" indent="-285750">
              <a:buClr>
                <a:srgbClr val="183584"/>
              </a:buClr>
              <a:buSzPct val="125000"/>
              <a:buFont typeface="Lucida Grande"/>
              <a:buChar char="●"/>
              <a:defRPr sz="2200" spc="-100" baseline="0">
                <a:latin typeface="Arial"/>
                <a:cs typeface="Arial"/>
              </a:defRPr>
            </a:lvl2pPr>
            <a:lvl3pPr marL="1143000" indent="-228600">
              <a:buClr>
                <a:srgbClr val="183584"/>
              </a:buClr>
              <a:buSzPct val="125000"/>
              <a:buFont typeface="Lucida Grande"/>
              <a:buChar char="⁃"/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>
            <a:lvl1pPr algn="l">
              <a:defRPr b="0" i="0" spc="-15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3"/>
          </a:xfrm>
        </p:spPr>
        <p:txBody>
          <a:bodyPr>
            <a:normAutofit/>
          </a:bodyPr>
          <a:lstStyle>
            <a:lvl1pPr marL="342900" indent="-342900">
              <a:buClr>
                <a:srgbClr val="183584"/>
              </a:buClr>
              <a:buSzPct val="75000"/>
              <a:buFont typeface="Arial" pitchFamily="34" charset="0"/>
              <a:buChar char="►"/>
              <a:defRPr sz="2600" spc="-150">
                <a:latin typeface="Arial"/>
                <a:cs typeface="Arial"/>
              </a:defRPr>
            </a:lvl1pPr>
            <a:lvl2pPr marL="742950" indent="-285750">
              <a:buClr>
                <a:srgbClr val="183584"/>
              </a:buClr>
              <a:buSzPct val="125000"/>
              <a:buFont typeface="Lucida Grande"/>
              <a:buChar char="●"/>
              <a:defRPr sz="2200" spc="-150">
                <a:latin typeface="Arial"/>
                <a:cs typeface="Arial"/>
              </a:defRPr>
            </a:lvl2pPr>
            <a:lvl3pPr marL="1143000" indent="-228600">
              <a:buClr>
                <a:srgbClr val="183584"/>
              </a:buClr>
              <a:buSzPct val="125000"/>
              <a:buFont typeface="Lucida Grande"/>
              <a:buChar char="⁃"/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prstClr val="black"/>
                </a:solidFill>
                <a:latin typeface="Arial"/>
                <a:cs typeface="Arial"/>
              </a:rPr>
              <a:t>Paragraph text here…</a:t>
            </a:r>
          </a:p>
        </p:txBody>
      </p:sp>
    </p:spTree>
    <p:extLst>
      <p:ext uri="{BB962C8B-B14F-4D97-AF65-F5344CB8AC3E}">
        <p14:creationId xmlns:p14="http://schemas.microsoft.com/office/powerpoint/2010/main" val="10747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108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9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8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C1E90-F5D7-4D25-B02B-ABD5D91C8203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979B2-3D62-4F8B-BE2C-C8D82D251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4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Rectangle 8"/>
          <p:cNvSpPr>
            <a:spLocks/>
          </p:cNvSpPr>
          <p:nvPr/>
        </p:nvSpPr>
        <p:spPr bwMode="auto">
          <a:xfrm>
            <a:off x="-977900" y="4572000"/>
            <a:ext cx="4940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2700" b="1" i="1" dirty="0">
                <a:solidFill>
                  <a:srgbClr val="171F72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Alliance for Aging, Inc.</a:t>
            </a:r>
          </a:p>
          <a:p>
            <a:pPr algn="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600" b="1" i="1" dirty="0">
                <a:solidFill>
                  <a:srgbClr val="171F72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Area Agency on Aging for</a:t>
            </a:r>
            <a:br>
              <a:rPr lang="en-US" sz="1600" b="1" i="1" dirty="0">
                <a:solidFill>
                  <a:srgbClr val="171F72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</a:br>
            <a:r>
              <a:rPr lang="en-US" sz="1600" b="1" i="1" dirty="0">
                <a:solidFill>
                  <a:srgbClr val="171F72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Miami‐Dade &amp; Monroe Counties</a:t>
            </a:r>
          </a:p>
        </p:txBody>
      </p:sp>
      <p:pic>
        <p:nvPicPr>
          <p:cNvPr id="16" name="Picture 15" descr="bg_top+bottom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400" cy="68834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6497583"/>
            <a:ext cx="1854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6"/>
          <a:stretch>
            <a:fillRect/>
          </a:stretch>
        </p:blipFill>
        <p:spPr bwMode="auto">
          <a:xfrm>
            <a:off x="8474075" y="6388100"/>
            <a:ext cx="6492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20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2.wmf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wmf"/><Relationship Id="rId9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458200" cy="22097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Welcome to the 13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Annual        Alliance for Aging                                   Golf Tournament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75582"/>
            <a:ext cx="2362200" cy="24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53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Many thanks to our Shirt Sponsor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429000"/>
            <a:ext cx="3429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458200" cy="22097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Welcome to the 13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Annual        Alliance for Aging                                   Golf Tournament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75582"/>
            <a:ext cx="2362200" cy="24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4" y="2133600"/>
            <a:ext cx="6248400" cy="4150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2372"/>
            <a:ext cx="4267200" cy="2834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 descr="C:\Users\fisherj\AppData\Local\Microsoft\Windows\Temporary Internet Files\Content.IE5\4B705MFY\MC90044178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20035"/>
            <a:ext cx="1761129" cy="17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64" y="2637686"/>
            <a:ext cx="8610600" cy="3524514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/>
              <a:buChar char="r"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l">
              <a:buFont typeface="Wingdings"/>
              <a:buChar char="r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Meals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served in senior centers, </a:t>
            </a:r>
          </a:p>
          <a:p>
            <a:pPr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and to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home-bound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elders</a:t>
            </a:r>
          </a:p>
          <a:p>
            <a:pPr marL="457200" indent="-457200" algn="l">
              <a:buFont typeface="Wingdings"/>
              <a:buChar char="r"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3100" b="1" dirty="0" smtClean="0">
                <a:solidFill>
                  <a:schemeClr val="tx2">
                    <a:lumMod val="75000"/>
                  </a:schemeClr>
                </a:solidFill>
                <a:latin typeface="Wingdings" panose="05000000000000000000" pitchFamily="2" charset="2"/>
              </a:rPr>
              <a:t>			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In-home services including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				personal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care and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						homemaking 		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7744"/>
            <a:ext cx="1292225" cy="136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1600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Some of the services we fund: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C:\Documents and Settings\fisherj\Local Settings\Temporary Internet Files\Content.IE5\K530XRO4\MC90023768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16681"/>
            <a:ext cx="1828800" cy="21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fisherj\Local Settings\Temporary Internet Files\Content.IE5\MZQQQSGS\MC90033408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68" y="4191000"/>
            <a:ext cx="1197864" cy="18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599" y="1905000"/>
            <a:ext cx="86106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BioReference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 Laboratories</a:t>
            </a:r>
            <a:b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Eastern Courier</a:t>
            </a:r>
            <a:b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Florida Power and Light</a:t>
            </a:r>
            <a:b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Health Foundation of South Florida</a:t>
            </a:r>
            <a:b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SGI Resorts International</a:t>
            </a:r>
            <a:b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Tenet Healthcare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74" y="4571653"/>
            <a:ext cx="1363011" cy="1153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106631"/>
            <a:ext cx="2971801" cy="9760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114800"/>
            <a:ext cx="1941625" cy="913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52" y="4494314"/>
            <a:ext cx="2155653" cy="15436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444" y="304800"/>
            <a:ext cx="92509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bg2"/>
                </a:solidFill>
              </a:rPr>
              <a:t>Many thanks to our </a:t>
            </a:r>
            <a:r>
              <a:rPr lang="en-US" sz="4200" b="1" dirty="0" smtClean="0">
                <a:solidFill>
                  <a:schemeClr val="bg2"/>
                </a:solidFill>
              </a:rPr>
              <a:t>Corporate Sponsors</a:t>
            </a:r>
            <a:endParaRPr lang="en-US" sz="42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4711182"/>
            <a:ext cx="1606817" cy="1329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936" y="3771707"/>
            <a:ext cx="1917569" cy="5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5257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2012 Winner – Zuni Transportation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91400" cy="4909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89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142" y="3194940"/>
            <a:ext cx="8388458" cy="3129660"/>
          </a:xfrm>
        </p:spPr>
        <p:txBody>
          <a:bodyPr>
            <a:normAutofit/>
          </a:bodyPr>
          <a:lstStyle/>
          <a:p>
            <a:pPr marL="457200" indent="-457200" algn="l">
              <a:buFont typeface="Wingdings"/>
              <a:buChar char="r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Caregiver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respite and 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adult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day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care</a:t>
            </a:r>
          </a:p>
          <a:p>
            <a:pPr algn="l"/>
            <a:endParaRPr lang="en-US" sz="1400" b="1" dirty="0">
              <a:solidFill>
                <a:schemeClr val="tx2">
                  <a:lumMod val="75000"/>
                </a:schemeClr>
              </a:solidFill>
              <a:latin typeface="Wingdings" panose="05000000000000000000" pitchFamily="2" charset="2"/>
            </a:endParaRPr>
          </a:p>
          <a:p>
            <a:pPr algn="l"/>
            <a:r>
              <a:rPr lang="en-US" sz="3100" b="1" dirty="0" smtClean="0">
                <a:solidFill>
                  <a:schemeClr val="tx2">
                    <a:lumMod val="75000"/>
                  </a:schemeClr>
                </a:solidFill>
                <a:latin typeface="Wingdings" panose="05000000000000000000" pitchFamily="2" charset="2"/>
              </a:rPr>
              <a:t>			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Trips for elders needing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			transportation services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2256295" y="16764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Some of the services we fund: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5" y="1295400"/>
            <a:ext cx="1580534" cy="167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Documents and Settings\fisherj\Local Settings\Temporary Internet Files\Content.IE5\Z172P3KH\MC90028051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86" y="2844880"/>
            <a:ext cx="1475476" cy="16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fisherj\Local Settings\Temporary Internet Files\Content.IE5\3FI7Q27U\MC90015014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5" y="4542864"/>
            <a:ext cx="2283140" cy="16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592255"/>
            <a:ext cx="5867400" cy="3897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00"/>
            <a:ext cx="5257800" cy="3492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551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Raffle and Auction Donors: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95400" y="1524000"/>
            <a:ext cx="6019800" cy="464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Actor's Playhouse</a:t>
            </a:r>
          </a:p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Adrienne </a:t>
            </a:r>
            <a:r>
              <a:rPr lang="en-US" sz="2700" b="1" dirty="0" err="1" smtClean="0">
                <a:solidFill>
                  <a:schemeClr val="accent1">
                    <a:lumMod val="75000"/>
                  </a:schemeClr>
                </a:solidFill>
              </a:rPr>
              <a:t>Arsht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 Center</a:t>
            </a:r>
          </a:p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Albert </a:t>
            </a:r>
            <a:r>
              <a:rPr lang="en-US" sz="2700" b="1" dirty="0" err="1" smtClean="0">
                <a:solidFill>
                  <a:schemeClr val="accent1">
                    <a:lumMod val="75000"/>
                  </a:schemeClr>
                </a:solidFill>
              </a:rPr>
              <a:t>Barg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 Photography </a:t>
            </a:r>
          </a:p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AMC Movie Theaters</a:t>
            </a:r>
          </a:p>
          <a:p>
            <a:pPr>
              <a:spcBef>
                <a:spcPts val="0"/>
              </a:spcBef>
            </a:pPr>
            <a:r>
              <a:rPr lang="en-US" sz="2700" b="1" dirty="0" err="1" smtClean="0">
                <a:solidFill>
                  <a:schemeClr val="accent1">
                    <a:lumMod val="75000"/>
                  </a:schemeClr>
                </a:solidFill>
              </a:rPr>
              <a:t>Aquatica</a:t>
            </a:r>
            <a:endParaRPr lang="en-US" sz="27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700" b="1" dirty="0" err="1" smtClean="0">
                <a:solidFill>
                  <a:schemeClr val="accent1">
                    <a:lumMod val="75000"/>
                  </a:schemeClr>
                </a:solidFill>
              </a:rPr>
              <a:t>Benihana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, Inc.</a:t>
            </a:r>
          </a:p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Big Time Restaurant Group </a:t>
            </a:r>
          </a:p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Books &amp; Books</a:t>
            </a:r>
          </a:p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Carmine’s</a:t>
            </a:r>
          </a:p>
          <a:p>
            <a:pPr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City Hall The Restaurant</a:t>
            </a:r>
          </a:p>
          <a:p>
            <a:pPr>
              <a:spcBef>
                <a:spcPts val="0"/>
              </a:spcBef>
            </a:pP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(continued)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88" y="457200"/>
            <a:ext cx="5030912" cy="3341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5065160" cy="3364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833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We thank our Title Sponsor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Florida Healthcare Plus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54582"/>
            <a:ext cx="5266497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1088" y="1265695"/>
            <a:ext cx="4100512" cy="5058904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The Helpline</a:t>
            </a:r>
            <a:r>
              <a:rPr lang="en-US" sz="2600" b="1" dirty="0">
                <a:solidFill>
                  <a:schemeClr val="tx2"/>
                </a:solidFill>
              </a:rPr>
              <a:t>, </a:t>
            </a:r>
            <a:r>
              <a:rPr lang="en-US" sz="2600" b="1" dirty="0" smtClean="0">
                <a:solidFill>
                  <a:schemeClr val="tx2"/>
                </a:solidFill>
              </a:rPr>
              <a:t>provides information </a:t>
            </a:r>
            <a:r>
              <a:rPr lang="en-US" sz="2600" b="1" dirty="0">
                <a:solidFill>
                  <a:schemeClr val="tx2"/>
                </a:solidFill>
              </a:rPr>
              <a:t>and </a:t>
            </a:r>
            <a:r>
              <a:rPr lang="en-US" sz="2600" b="1" dirty="0" smtClean="0">
                <a:solidFill>
                  <a:schemeClr val="tx2"/>
                </a:solidFill>
              </a:rPr>
              <a:t>referral </a:t>
            </a:r>
            <a:r>
              <a:rPr lang="en-US" sz="2600" b="1" dirty="0">
                <a:solidFill>
                  <a:schemeClr val="tx2"/>
                </a:solidFill>
              </a:rPr>
              <a:t>to community resources </a:t>
            </a:r>
            <a:r>
              <a:rPr lang="en-US" sz="2600" b="1" dirty="0" smtClean="0">
                <a:solidFill>
                  <a:schemeClr val="tx2"/>
                </a:solidFill>
              </a:rPr>
              <a:t>for older </a:t>
            </a:r>
            <a:r>
              <a:rPr lang="en-US" sz="2600" b="1" dirty="0">
                <a:solidFill>
                  <a:schemeClr val="tx2"/>
                </a:solidFill>
              </a:rPr>
              <a:t>adults, adults with disabilities, their caregivers, and family members.  </a:t>
            </a:r>
            <a:r>
              <a:rPr lang="en-US" sz="2600" b="1" dirty="0" smtClean="0">
                <a:solidFill>
                  <a:schemeClr val="tx2"/>
                </a:solidFill>
              </a:rPr>
              <a:t/>
            </a:r>
            <a:br>
              <a:rPr lang="en-US" sz="2600" b="1" dirty="0" smtClean="0">
                <a:solidFill>
                  <a:schemeClr val="tx2"/>
                </a:solidFill>
              </a:rPr>
            </a:br>
            <a:r>
              <a:rPr lang="en-US" sz="2600" b="1" dirty="0" smtClean="0">
                <a:solidFill>
                  <a:schemeClr val="tx2"/>
                </a:solidFill>
              </a:rPr>
              <a:t/>
            </a:r>
            <a:br>
              <a:rPr lang="en-US" sz="2600" b="1" dirty="0" smtClean="0">
                <a:solidFill>
                  <a:schemeClr val="tx2"/>
                </a:solidFill>
              </a:rPr>
            </a:br>
            <a:r>
              <a:rPr lang="en-US" sz="2600" b="1" dirty="0" smtClean="0">
                <a:solidFill>
                  <a:schemeClr val="tx2"/>
                </a:solidFill>
              </a:rPr>
              <a:t>(</a:t>
            </a:r>
            <a:r>
              <a:rPr lang="en-US" sz="2600" b="1" dirty="0">
                <a:solidFill>
                  <a:schemeClr val="tx2"/>
                </a:solidFill>
              </a:rPr>
              <a:t>305) 670-HELP (4357) </a:t>
            </a:r>
            <a:r>
              <a:rPr lang="en-US" sz="2600" b="1" dirty="0" smtClean="0">
                <a:solidFill>
                  <a:schemeClr val="tx2"/>
                </a:solidFill>
              </a:rPr>
              <a:t/>
            </a:r>
            <a:br>
              <a:rPr lang="en-US" sz="2600" b="1" dirty="0" smtClean="0">
                <a:solidFill>
                  <a:schemeClr val="tx2"/>
                </a:solidFill>
              </a:rPr>
            </a:br>
            <a:r>
              <a:rPr lang="en-US" sz="2600" b="1" dirty="0" smtClean="0">
                <a:solidFill>
                  <a:schemeClr val="tx2"/>
                </a:solidFill>
              </a:rPr>
              <a:t>(</a:t>
            </a:r>
            <a:r>
              <a:rPr lang="en-US" sz="2600" b="1" dirty="0">
                <a:solidFill>
                  <a:schemeClr val="tx2"/>
                </a:solidFill>
              </a:rPr>
              <a:t>800) 96-ELDER.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891088" cy="50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286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>
                    <a:lumMod val="90000"/>
                  </a:schemeClr>
                </a:solidFill>
              </a:rPr>
              <a:t>Aging and Disability Resource Center</a:t>
            </a:r>
            <a:endParaRPr lang="en-US" sz="36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Mother’s Day is Sunday, May 11th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94" y="1695937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Check out the silent auction for some great Mother’s Day gifts for your Mother, Wife or Daughter, and help the Alliance for Aging, Inc. at the same time!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fisherj\AppData\Local\Microsoft\Windows\Temporary Internet Files\Content.IE5\ZZU77XFG\MC90044597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94" y="1601544"/>
            <a:ext cx="1422806" cy="173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fisherj\AppData\Local\Microsoft\Windows\Temporary Internet Files\Content.IE5\ACQ39HLI\MC90029055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59" y="3843114"/>
            <a:ext cx="1564741" cy="18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fisherj\AppData\Local\Microsoft\Windows\Temporary Internet Files\Content.IE5\4B705MFY\MC90031026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15" y="4821451"/>
            <a:ext cx="1820570" cy="106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fisherj\AppData\Local\Microsoft\Windows\Temporary Internet Files\Content.IE5\6VG966ES\MC9000235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67322"/>
            <a:ext cx="1170501" cy="11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fisherj\AppData\Local\Microsoft\Windows\Temporary Internet Files\Content.IE5\ZZU77XFG\MC90033516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58259"/>
            <a:ext cx="1384954" cy="11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1" y="1537855"/>
            <a:ext cx="4019920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Thanks to our </a:t>
            </a:r>
            <a:b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hat sponsor,</a:t>
            </a:r>
            <a:b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Heart Med Pharmacy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3802453"/>
            <a:ext cx="3809999" cy="2076639"/>
          </a:xfrm>
        </p:spPr>
        <p:txBody>
          <a:bodyPr>
            <a:normAutofit fontScale="85000" lnSpcReduction="10000"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Thanks to our </a:t>
            </a:r>
          </a:p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Towel Sponsor,</a:t>
            </a:r>
          </a:p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    Loving Heart Home Healthcare, Inc.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1828800" cy="1892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21" y="3962400"/>
            <a:ext cx="1842683" cy="1912364"/>
          </a:xfrm>
          <a:prstGeom prst="rect">
            <a:avLst/>
          </a:prstGeom>
        </p:spPr>
      </p:pic>
      <p:pic>
        <p:nvPicPr>
          <p:cNvPr id="2051" name="Picture 3" descr="C:\Documents and Settings\fisherj\Local Settings\Temporary Internet Files\Content.IE5\3FI7Q27U\MC90035784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08" y="1671708"/>
            <a:ext cx="1922983" cy="119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fisherj\Local Settings\Temporary Internet Files\Content.IE5\Z172P3KH\MC90020562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52" y="4095561"/>
            <a:ext cx="1447495" cy="18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5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5375095" cy="3570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14600"/>
            <a:ext cx="5257800" cy="3492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12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569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Raffle and Auction Donors:</a:t>
            </a:r>
          </a:p>
        </p:txBody>
      </p:sp>
      <p:sp>
        <p:nvSpPr>
          <p:cNvPr id="4" name="Subtitle 3"/>
          <p:cNvSpPr txBox="1"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Corbett's Sports Bar and Grill</a:t>
            </a:r>
          </a:p>
          <a:p>
            <a:pPr algn="ctr">
              <a:spcBef>
                <a:spcPts val="0"/>
              </a:spcBef>
            </a:pPr>
            <a:r>
              <a:rPr lang="en-US" sz="2700" b="1" dirty="0" err="1">
                <a:solidFill>
                  <a:schemeClr val="accent1">
                    <a:lumMod val="75000"/>
                  </a:schemeClr>
                </a:solidFill>
              </a:rPr>
              <a:t>DeJesus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 Chiropractic Center</a:t>
            </a:r>
          </a:p>
          <a:p>
            <a:pPr algn="ctr">
              <a:spcBef>
                <a:spcPts val="0"/>
              </a:spcBef>
            </a:pPr>
            <a:r>
              <a:rPr lang="en-US" sz="2700" b="1" dirty="0" err="1">
                <a:solidFill>
                  <a:schemeClr val="accent1">
                    <a:lumMod val="75000"/>
                  </a:schemeClr>
                </a:solidFill>
              </a:rPr>
              <a:t>Divieto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75000"/>
                  </a:schemeClr>
                </a:solidFill>
              </a:rPr>
              <a:t>Ristorante</a:t>
            </a: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Fairchild Tropical Botanic 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Garden</a:t>
            </a:r>
          </a:p>
          <a:p>
            <a:pPr algn="ctr"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Florida Panthers</a:t>
            </a: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Fresco California 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Bistro</a:t>
            </a:r>
          </a:p>
          <a:p>
            <a:pPr algn="ctr">
              <a:spcBef>
                <a:spcPts val="0"/>
              </a:spcBef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Fruit and Spice Park</a:t>
            </a: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Gable Stage Theatre</a:t>
            </a:r>
          </a:p>
          <a:p>
            <a:pPr algn="ctr">
              <a:spcBef>
                <a:spcPts val="0"/>
              </a:spcBef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Joe's Stone Crab 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Restaurant</a:t>
            </a:r>
          </a:p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(continued)</a:t>
            </a:r>
          </a:p>
          <a:p>
            <a:pPr algn="ctr">
              <a:spcBef>
                <a:spcPts val="0"/>
              </a:spcBef>
            </a:pP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0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458200" cy="22097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Welcome to the 13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Annual        Alliance for Aging                                   Golf Tournament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75582"/>
            <a:ext cx="2362200" cy="24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1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Hole in One Sponsor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438400"/>
            <a:ext cx="4927600" cy="1847850"/>
          </a:xfrm>
          <a:prstGeom prst="rect">
            <a:avLst/>
          </a:prstGeom>
        </p:spPr>
      </p:pic>
      <p:pic>
        <p:nvPicPr>
          <p:cNvPr id="8195" name="Picture 3" descr="C:\Documents and Settings\fisherj\Local Settings\Temporary Internet Files\Content.IE5\K530XRO4\MC90043709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37" y="3657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6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8128571" cy="53988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501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787" y="2721749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Diana Food Group</a:t>
            </a:r>
            <a:br>
              <a:rPr lang="en-US" sz="4000" b="1" dirty="0" smtClean="0">
                <a:solidFill>
                  <a:schemeClr val="tx2"/>
                </a:solidFill>
              </a:rPr>
            </a:br>
            <a:r>
              <a:rPr lang="en-US" sz="4000" b="1" dirty="0" smtClean="0">
                <a:solidFill>
                  <a:schemeClr val="tx2"/>
                </a:solidFill>
              </a:rPr>
              <a:t>Faith Health Care</a:t>
            </a:r>
            <a:br>
              <a:rPr lang="en-US" sz="4000" b="1" dirty="0" smtClean="0">
                <a:solidFill>
                  <a:schemeClr val="tx2"/>
                </a:solidFill>
              </a:rPr>
            </a:br>
            <a:r>
              <a:rPr lang="en-US" sz="4000" b="1" dirty="0" err="1" smtClean="0">
                <a:solidFill>
                  <a:schemeClr val="tx2"/>
                </a:solidFill>
              </a:rPr>
              <a:t>NurseCare</a:t>
            </a:r>
            <a:r>
              <a:rPr lang="en-US" sz="4000" b="1" dirty="0" smtClean="0">
                <a:solidFill>
                  <a:schemeClr val="tx2"/>
                </a:solidFill>
              </a:rPr>
              <a:t>, Inc.</a:t>
            </a:r>
            <a:br>
              <a:rPr lang="en-US" sz="4000" b="1" dirty="0" smtClean="0">
                <a:solidFill>
                  <a:schemeClr val="tx2"/>
                </a:solidFill>
              </a:rPr>
            </a:br>
            <a:r>
              <a:rPr lang="en-US" sz="4000" b="1" dirty="0" smtClean="0">
                <a:solidFill>
                  <a:schemeClr val="tx2"/>
                </a:solidFill>
              </a:rPr>
              <a:t>Harvey </a:t>
            </a:r>
            <a:r>
              <a:rPr lang="en-US" sz="4000" b="1" dirty="0" err="1" smtClean="0">
                <a:solidFill>
                  <a:schemeClr val="tx2"/>
                </a:solidFill>
              </a:rPr>
              <a:t>Tabin</a:t>
            </a:r>
            <a:r>
              <a:rPr lang="en-US" sz="4000" b="1" dirty="0" smtClean="0">
                <a:solidFill>
                  <a:schemeClr val="tx2"/>
                </a:solidFill>
              </a:rPr>
              <a:t> and Associates</a:t>
            </a:r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1" y="4202772"/>
            <a:ext cx="1307402" cy="1897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918">
            <a:off x="422410" y="2172911"/>
            <a:ext cx="1569444" cy="1648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49" y="2133600"/>
            <a:ext cx="858838" cy="1797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023820"/>
            <a:ext cx="2901950" cy="1055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0"/>
            <a:ext cx="5489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90000"/>
                  </a:schemeClr>
                </a:solidFill>
              </a:rPr>
              <a:t>If you were refreshed </a:t>
            </a:r>
            <a:br>
              <a:rPr lang="en-US" sz="40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4000" b="1" dirty="0">
                <a:solidFill>
                  <a:schemeClr val="bg2">
                    <a:lumMod val="90000"/>
                  </a:schemeClr>
                </a:solidFill>
              </a:rPr>
              <a:t>on the course, thank….</a:t>
            </a:r>
            <a:br>
              <a:rPr lang="en-US" sz="4000" b="1" dirty="0">
                <a:solidFill>
                  <a:schemeClr val="bg2">
                    <a:lumMod val="90000"/>
                  </a:schemeClr>
                </a:solidFill>
              </a:rPr>
            </a:br>
            <a:endParaRPr lang="en-US" sz="40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1752600"/>
            <a:ext cx="5181600" cy="36576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Safe Steps-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Pasos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Seguros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offers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pedestrian safety workshops for elders to address the high number of deaths and injuries among pedestrians aged 60+ in Miami-Dade and Monroe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Counties.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286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90000"/>
                  </a:schemeClr>
                </a:solidFill>
              </a:rPr>
              <a:t>Pedestrian Safety Program</a:t>
            </a:r>
            <a:endParaRPr lang="en-US" sz="44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2604280" cy="189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8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4161" y="3276600"/>
            <a:ext cx="6400800" cy="236219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Alliance funds home and community-based services that help keep people at home and out of nursing homes.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1597"/>
            <a:ext cx="1803675" cy="19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4801456" cy="31890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19400"/>
            <a:ext cx="4916184" cy="32652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 descr="C:\Users\fisherj\AppData\Local\Microsoft\Windows\Temporary Internet Files\Content.IE5\ACQ39HLI\MC90043707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35" y="7620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fisherj\AppData\Local\Microsoft\Windows\Temporary Internet Files\Content.IE5\ZZU77XFG\MC90035631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42" y="4452013"/>
            <a:ext cx="1527437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4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6" y="1383242"/>
            <a:ext cx="7772400" cy="1470025"/>
          </a:xfrm>
        </p:spPr>
        <p:txBody>
          <a:bodyPr/>
          <a:lstStyle/>
          <a:p>
            <a:r>
              <a:rPr lang="en-US" dirty="0" smtClean="0"/>
              <a:t>Smile for the Camera!</a:t>
            </a:r>
            <a:br>
              <a:rPr lang="en-US" dirty="0" smtClean="0"/>
            </a:br>
            <a:r>
              <a:rPr lang="en-US" dirty="0" smtClean="0"/>
              <a:t>Our photo sponsor 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0"/>
            <a:ext cx="8382000" cy="1752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Tate Enterprises/The Tate Family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fisherj\AppData\Local\Microsoft\Windows\Temporary Internet Files\Content.IE5\6VG966ES\MC90043150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794" y="5181600"/>
            <a:ext cx="7543799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2013 Winners - Tenet Healthcare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080588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5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458200" cy="22097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Welcome to the 13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Annual        Alliance for Aging                                   Golf Tournament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75582"/>
            <a:ext cx="2362200" cy="24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569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Raffle and Auction Donors: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43434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Jungle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Island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Jungle Queen Inc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Le Chocolatier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Maroosh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Mediterranean Restaurant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Miami Dolphins, Ltd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Miami Heat Foundation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Miami Marlins Foundation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Miami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Seaquarium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Pam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Martin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Publix Supermarkets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600" i="1" dirty="0">
                <a:solidFill>
                  <a:schemeClr val="accent1">
                    <a:lumMod val="75000"/>
                  </a:schemeClr>
                </a:solidFill>
              </a:rPr>
              <a:t>(continued)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87811"/>
            <a:ext cx="3657600" cy="147002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Thanks to our </a:t>
            </a:r>
            <a:b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golf ball sponsor…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6292" y="3886200"/>
            <a:ext cx="3352800" cy="1752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Thanks to our Cart Sponsors: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C:\Documents and Settings\fisherj\Local Settings\Temporary Internet Files\Content.IE5\3FI7Q27U\MC90044178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32224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8200" y="2161214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Robert H. Foley, D.V.M., J.D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3" name="Picture 3" descr="C:\Documents and Settings\fisherj\Local Settings\Temporary Internet Files\Content.IE5\K530XRO4\MC90031198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2" y="4278423"/>
            <a:ext cx="1826971" cy="15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6138" y="5181600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Providence Health Care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Vitas Innovative Hospice Care</a:t>
            </a:r>
          </a:p>
        </p:txBody>
      </p:sp>
    </p:spTree>
    <p:extLst>
      <p:ext uri="{BB962C8B-B14F-4D97-AF65-F5344CB8AC3E}">
        <p14:creationId xmlns:p14="http://schemas.microsoft.com/office/powerpoint/2010/main" val="377955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1066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Our Award </a:t>
            </a:r>
            <a:r>
              <a:rPr lang="en-US" b="1" dirty="0" smtClean="0">
                <a:solidFill>
                  <a:schemeClr val="tx2"/>
                </a:solidFill>
              </a:rPr>
              <a:t>Winning Program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2133600"/>
            <a:ext cx="4724400" cy="40386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2"/>
                </a:solidFill>
              </a:rPr>
              <a:t>S.H.I.N.E. Volunteers </a:t>
            </a:r>
            <a:r>
              <a:rPr lang="en-US" sz="2800" b="1" dirty="0">
                <a:solidFill>
                  <a:schemeClr val="tx2"/>
                </a:solidFill>
              </a:rPr>
              <a:t>help people to identify and  </a:t>
            </a:r>
            <a:r>
              <a:rPr lang="en-US" sz="2800" b="1" dirty="0" smtClean="0">
                <a:solidFill>
                  <a:schemeClr val="tx2"/>
                </a:solidFill>
              </a:rPr>
              <a:t>understand </a:t>
            </a:r>
            <a:r>
              <a:rPr lang="en-US" sz="2800" b="1" u="sng" dirty="0" smtClean="0">
                <a:solidFill>
                  <a:schemeClr val="tx2"/>
                </a:solidFill>
              </a:rPr>
              <a:t>all facets </a:t>
            </a:r>
            <a:r>
              <a:rPr lang="en-US" sz="2800" b="1" dirty="0" smtClean="0">
                <a:solidFill>
                  <a:schemeClr val="tx2"/>
                </a:solidFill>
              </a:rPr>
              <a:t>of Medicare, Medicaid, Supplemental Policies, Prescription Plans and Private Insurance, with free, unbiased counseling.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67000"/>
            <a:ext cx="3164830" cy="1835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286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>
                    <a:lumMod val="90000"/>
                  </a:schemeClr>
                </a:solidFill>
              </a:rPr>
              <a:t>Serving Health Insurance Needs of Elders </a:t>
            </a:r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Mother’s Day is Sunday, May 11th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94" y="1695937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Check out the silent auction for some great Mother’s Day gifts for your Mother, Wife or Daughter, and help the Alliance for Aging, Inc. at the same time!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fisherj\AppData\Local\Microsoft\Windows\Temporary Internet Files\Content.IE5\ZZU77XFG\MC90044597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94" y="1601544"/>
            <a:ext cx="1422806" cy="173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fisherj\AppData\Local\Microsoft\Windows\Temporary Internet Files\Content.IE5\ACQ39HLI\MC90029055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59" y="3843114"/>
            <a:ext cx="1564741" cy="18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fisherj\AppData\Local\Microsoft\Windows\Temporary Internet Files\Content.IE5\4B705MFY\MC90031026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15" y="4821451"/>
            <a:ext cx="1820570" cy="106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fisherj\AppData\Local\Microsoft\Windows\Temporary Internet Files\Content.IE5\6VG966ES\MC9000235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67322"/>
            <a:ext cx="1170501" cy="11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fisherj\AppData\Local\Microsoft\Windows\Temporary Internet Files\Content.IE5\ZZU77XFG\MC90033516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58259"/>
            <a:ext cx="1384954" cy="11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2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156" y="76200"/>
            <a:ext cx="7772400" cy="1102731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Our Fantastic Foursomes:</a:t>
            </a:r>
            <a:endParaRPr lang="en-US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6" y="3124200"/>
            <a:ext cx="8001000" cy="1828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Guardianship Program of Miami-Dade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Little Havana Activities and Nutrition Centers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The Palace Gardens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1027113" cy="108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0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3" y="533400"/>
            <a:ext cx="8610600" cy="5718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37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51683"/>
            <a:ext cx="4181580" cy="27773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67" y="3014133"/>
            <a:ext cx="4800600" cy="31884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fisherj\AppData\Local\Microsoft\Windows\Temporary Internet Files\Content.IE5\4B705MFY\MC90029429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71600"/>
            <a:ext cx="1145652" cy="143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isherj\AppData\Local\Microsoft\Windows\Temporary Internet Files\Content.IE5\6VG966ES\MC90035805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1447800" cy="133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2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06" y="-100790"/>
            <a:ext cx="8763000" cy="1470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2">
                    <a:lumMod val="90000"/>
                  </a:schemeClr>
                </a:solidFill>
              </a:rPr>
              <a:t>Many thanks to our In-Kind and </a:t>
            </a:r>
            <a:br>
              <a:rPr lang="en-US" sz="4000" b="1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4000" b="1" dirty="0" smtClean="0">
                <a:solidFill>
                  <a:schemeClr val="bg2">
                    <a:lumMod val="90000"/>
                  </a:schemeClr>
                </a:solidFill>
              </a:rPr>
              <a:t>Goody Bag Donors</a:t>
            </a:r>
            <a:endParaRPr lang="en-US" sz="40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284" y="2094009"/>
            <a:ext cx="8077200" cy="3091558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chemeClr val="tx2"/>
                </a:solidFill>
              </a:rPr>
              <a:t>Mandy </a:t>
            </a:r>
            <a:r>
              <a:rPr lang="en-US" sz="5100" b="1" dirty="0" err="1" smtClean="0">
                <a:solidFill>
                  <a:schemeClr val="tx2"/>
                </a:solidFill>
              </a:rPr>
              <a:t>Llanes</a:t>
            </a:r>
            <a:r>
              <a:rPr lang="en-US" sz="5100" b="1" dirty="0" smtClean="0">
                <a:solidFill>
                  <a:schemeClr val="tx2"/>
                </a:solidFill>
              </a:rPr>
              <a:t>/Anheuser-Busch</a:t>
            </a:r>
          </a:p>
          <a:p>
            <a:r>
              <a:rPr lang="en-US" sz="5100" b="1" dirty="0" smtClean="0">
                <a:solidFill>
                  <a:schemeClr val="tx2"/>
                </a:solidFill>
              </a:rPr>
              <a:t>Costco</a:t>
            </a:r>
          </a:p>
          <a:p>
            <a:r>
              <a:rPr lang="en-US" sz="5100" b="1" dirty="0" smtClean="0">
                <a:solidFill>
                  <a:schemeClr val="tx2"/>
                </a:solidFill>
              </a:rPr>
              <a:t>Sue &amp; Steve Grimes/Gold Star Printing</a:t>
            </a:r>
          </a:p>
          <a:p>
            <a:r>
              <a:rPr lang="en-US" sz="5100" b="1" dirty="0">
                <a:solidFill>
                  <a:schemeClr val="tx2"/>
                </a:solidFill>
              </a:rPr>
              <a:t>Phil </a:t>
            </a:r>
            <a:r>
              <a:rPr lang="en-US" sz="5100" b="1" dirty="0" smtClean="0">
                <a:solidFill>
                  <a:schemeClr val="tx2"/>
                </a:solidFill>
              </a:rPr>
              <a:t>Lyons/</a:t>
            </a:r>
            <a:r>
              <a:rPr lang="en-US" sz="5100" b="1" dirty="0" err="1" smtClean="0">
                <a:solidFill>
                  <a:schemeClr val="tx2"/>
                </a:solidFill>
              </a:rPr>
              <a:t>InSource</a:t>
            </a:r>
            <a:endParaRPr lang="en-US" sz="5100" b="1" dirty="0">
              <a:solidFill>
                <a:schemeClr val="tx2"/>
              </a:solidFill>
            </a:endParaRPr>
          </a:p>
          <a:p>
            <a:r>
              <a:rPr lang="en-US" sz="5100" b="1" dirty="0" smtClean="0">
                <a:solidFill>
                  <a:schemeClr val="tx2"/>
                </a:solidFill>
              </a:rPr>
              <a:t>Milton Fisher/</a:t>
            </a:r>
            <a:r>
              <a:rPr lang="en-US" sz="5100" b="1" dirty="0" err="1" smtClean="0">
                <a:solidFill>
                  <a:schemeClr val="tx2"/>
                </a:solidFill>
              </a:rPr>
              <a:t>Janney</a:t>
            </a:r>
            <a:r>
              <a:rPr lang="en-US" sz="5100" b="1" dirty="0" smtClean="0">
                <a:solidFill>
                  <a:schemeClr val="tx2"/>
                </a:solidFill>
              </a:rPr>
              <a:t> Montgomery Scott</a:t>
            </a:r>
          </a:p>
          <a:p>
            <a:r>
              <a:rPr lang="en-US" sz="5100" b="1" dirty="0" smtClean="0">
                <a:solidFill>
                  <a:schemeClr val="tx2"/>
                </a:solidFill>
              </a:rPr>
              <a:t>Jorge Rojas/</a:t>
            </a:r>
            <a:r>
              <a:rPr lang="en-US" sz="5100" b="1" dirty="0" err="1" smtClean="0">
                <a:solidFill>
                  <a:schemeClr val="tx2"/>
                </a:solidFill>
              </a:rPr>
              <a:t>Pepsico</a:t>
            </a:r>
            <a:endParaRPr lang="en-US" sz="5100" b="1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7170" name="Picture 2" descr="C:\Documents and Settings\fisherj\Local Settings\Temporary Internet Files\Content.IE5\3FI7Q27U\MC90035632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3" y="4514658"/>
            <a:ext cx="686714" cy="68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fisherj\Local Settings\Temporary Internet Files\Content.IE5\K530XRO4\MC90044178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117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fisherj\Local Settings\Temporary Internet Files\Content.IE5\MZQQQSGS\MC90038896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23" y="1688194"/>
            <a:ext cx="993819" cy="98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0" y="1369235"/>
            <a:ext cx="1066800" cy="1060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238583"/>
            <a:ext cx="1728872" cy="741595"/>
          </a:xfrm>
          <a:prstGeom prst="rect">
            <a:avLst/>
          </a:prstGeom>
        </p:spPr>
      </p:pic>
      <p:pic>
        <p:nvPicPr>
          <p:cNvPr id="1026" name="Picture 2" descr="C:\Users\fisherj\AppData\Local\Microsoft\Windows\Temporary Internet Files\Content.IE5\ZZU77XFG\MC900351242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02" y="4704966"/>
            <a:ext cx="662842" cy="12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21" y="1282379"/>
            <a:ext cx="1947518" cy="811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9" y="5185567"/>
            <a:ext cx="1280082" cy="767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238583"/>
            <a:ext cx="1260991" cy="9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555" y="12192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Our Leadership: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334" y="5219044"/>
            <a:ext cx="2670539" cy="8382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Winston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H.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Lonsdale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Board Chair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74" y="2504803"/>
            <a:ext cx="1895060" cy="252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58755" y="5114924"/>
            <a:ext cx="3429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Max B. Rothman, JD, LL.M. President and CEO</a:t>
            </a:r>
          </a:p>
          <a:p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522871"/>
            <a:ext cx="1905000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44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Many thanks to our Hole Sponsors: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845634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Catholic Hospice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Karen Walker/Holland &amp; Knight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 descr="C:\Documents and Settings\fisherj\Local Settings\Temporary Internet Files\Content.IE5\Z172P3KH\MP90040755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57" y="4191000"/>
            <a:ext cx="2819400" cy="18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50057" y="1447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Many thanks to our Hole Sponsors: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569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Raffle and Auction Donors:</a:t>
            </a:r>
          </a:p>
        </p:txBody>
      </p:sp>
      <p:sp>
        <p:nvSpPr>
          <p:cNvPr id="6" name="Subtitle 5"/>
          <p:cNvSpPr txBox="1"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449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chemeClr val="accent1">
                    <a:lumMod val="75000"/>
                  </a:schemeClr>
                </a:solidFill>
              </a:rPr>
              <a:t>Seaworld</a:t>
            </a:r>
            <a:endParaRPr lang="en-US" sz="27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SGI Resorts International</a:t>
            </a:r>
          </a:p>
          <a:p>
            <a:pPr algn="ctr"/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Shake Shack</a:t>
            </a:r>
          </a:p>
          <a:p>
            <a:pPr algn="ctr"/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Shula’s Golf</a:t>
            </a: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Stage Door Theatre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Trujillo Chiropractic Center</a:t>
            </a:r>
          </a:p>
          <a:p>
            <a:pPr algn="ctr"/>
            <a:r>
              <a:rPr lang="en-US" sz="2700" b="1" dirty="0" err="1">
                <a:solidFill>
                  <a:schemeClr val="accent1">
                    <a:lumMod val="75000"/>
                  </a:schemeClr>
                </a:solidFill>
              </a:rPr>
              <a:t>Vizcaya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 Museum &amp; Gardens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Walt Disney World</a:t>
            </a:r>
          </a:p>
          <a:p>
            <a:pPr algn="ctr"/>
            <a:r>
              <a:rPr lang="en-US" sz="2700" b="1" dirty="0" err="1">
                <a:solidFill>
                  <a:schemeClr val="accent1">
                    <a:lumMod val="75000"/>
                  </a:schemeClr>
                </a:solidFill>
              </a:rPr>
              <a:t>ZooMiami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3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Many thanks to our 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Golf Cart Sponsors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06887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Providence Healthcare Services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Vitas Innovative Hospice Care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19400"/>
            <a:ext cx="144462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7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4038600" cy="2682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98905"/>
            <a:ext cx="4495800" cy="29860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933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THANK YOU TO THE GOLF TOURNAMENT COMMITTEE  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Sandra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Colon, William Diaz,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Catalina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Febles,  Alex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Fiuza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Cyndi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Guerra, Lorraine Harris,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Maria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Hidalgo, Ted Lyons, Mayra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Poldo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Eileen Torres, Ines Vital </a:t>
            </a:r>
          </a:p>
        </p:txBody>
      </p:sp>
    </p:spTree>
    <p:extLst>
      <p:ext uri="{BB962C8B-B14F-4D97-AF65-F5344CB8AC3E}">
        <p14:creationId xmlns:p14="http://schemas.microsoft.com/office/powerpoint/2010/main" val="21230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" y="974713"/>
            <a:ext cx="9206459" cy="54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4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458200" cy="22097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Thank you for your support of 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The Alliance for Aging                                   Golf Tournament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75582"/>
            <a:ext cx="2362200" cy="24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0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chemeClr val="tx2">
                    <a:lumMod val="75000"/>
                  </a:schemeClr>
                </a:solidFill>
              </a:rPr>
              <a:t>Enjoy your Dinner</a:t>
            </a:r>
            <a:br>
              <a:rPr lang="en-US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900" b="1" dirty="0" smtClean="0">
                <a:solidFill>
                  <a:schemeClr val="tx2">
                    <a:lumMod val="75000"/>
                  </a:schemeClr>
                </a:solidFill>
              </a:rPr>
              <a:t>compliments of</a:t>
            </a:r>
            <a:br>
              <a:rPr lang="en-US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05199"/>
            <a:ext cx="5195534" cy="22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Mother’s Day is Sunday, May 11th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94" y="1695937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Check out the silent auction for some great Mother’s Day gifts for your Mother, Wife or Daughter, and help the Alliance for Aging, Inc. at the same time!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fisherj\AppData\Local\Microsoft\Windows\Temporary Internet Files\Content.IE5\ZZU77XFG\MC90044597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94" y="1601544"/>
            <a:ext cx="1422806" cy="173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fisherj\AppData\Local\Microsoft\Windows\Temporary Internet Files\Content.IE5\ACQ39HLI\MC90029055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59" y="3843114"/>
            <a:ext cx="1564741" cy="18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fisherj\AppData\Local\Microsoft\Windows\Temporary Internet Files\Content.IE5\4B705MFY\MC90031026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15" y="4821451"/>
            <a:ext cx="1820570" cy="106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fisherj\AppData\Local\Microsoft\Windows\Temporary Internet Files\Content.IE5\6VG966ES\MC9000235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67322"/>
            <a:ext cx="1170501" cy="11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fisherj\AppData\Local\Microsoft\Windows\Temporary Internet Files\Content.IE5\ZZU77XFG\MC90033516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58259"/>
            <a:ext cx="1384954" cy="11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chemeClr val="tx2">
                    <a:lumMod val="75000"/>
                  </a:schemeClr>
                </a:solidFill>
              </a:rPr>
              <a:t>Our Presenting Sponsor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900" b="1" dirty="0" smtClean="0">
                <a:solidFill>
                  <a:schemeClr val="tx2">
                    <a:lumMod val="75000"/>
                  </a:schemeClr>
                </a:solidFill>
              </a:rPr>
              <a:t>S.T.E.P.S. in the Right Direction</a:t>
            </a:r>
            <a:br>
              <a:rPr lang="en-US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49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015512"/>
            <a:ext cx="3965528" cy="13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33" y="381000"/>
            <a:ext cx="5181600" cy="34415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C:\Users\fisherj\AppData\Local\Microsoft\Windows\Temporary Internet Files\Content.IE5\ZZU77XFG\MC90033830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342638"/>
            <a:ext cx="1524000" cy="152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isherj\AppData\Local\Microsoft\Windows\Temporary Internet Files\Content.IE5\6VG966ES\MC90033830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90" y="685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3" y="2805127"/>
            <a:ext cx="4941598" cy="3282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586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4342543" cy="28842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76599"/>
            <a:ext cx="4191000" cy="2783575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05400" y="16764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Thank you, Volunteers!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FA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Template</Template>
  <TotalTime>1470</TotalTime>
  <Words>654</Words>
  <Application>Microsoft Office PowerPoint</Application>
  <PresentationFormat>On-screen Show (4:3)</PresentationFormat>
  <Paragraphs>121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Basic Template</vt:lpstr>
      <vt:lpstr>AFA-1</vt:lpstr>
      <vt:lpstr>Welcome to the 13th Annual        Alliance for Aging                                   Golf Tournament</vt:lpstr>
      <vt:lpstr>We thank our Title Sponsor Florida Healthcare Plus</vt:lpstr>
      <vt:lpstr>PowerPoint Presentation</vt:lpstr>
      <vt:lpstr>PowerPoint Presentation</vt:lpstr>
      <vt:lpstr>Enjoy your Dinner compliments of </vt:lpstr>
      <vt:lpstr>PowerPoint Presentation</vt:lpstr>
      <vt:lpstr>Our Presenting Sponsor:  S.T.E.P.S. in the Right Direction </vt:lpstr>
      <vt:lpstr>PowerPoint Presentation</vt:lpstr>
      <vt:lpstr>PowerPoint Presentation</vt:lpstr>
      <vt:lpstr>Many thanks to our Shirt Sponsor </vt:lpstr>
      <vt:lpstr>Welcome to the 13th Annual        Alliance for Aging                                   Golf Tournament</vt:lpstr>
      <vt:lpstr>PowerPoint Presentation</vt:lpstr>
      <vt:lpstr>PowerPoint Presentation</vt:lpstr>
      <vt:lpstr> BioReference Laboratories Eastern Courier Florida Power and Light Health Foundation of South Florida SGI Resorts International Tenet Healthcare</vt:lpstr>
      <vt:lpstr>2012 Winner – Zuni Transportation</vt:lpstr>
      <vt:lpstr>Some of the services we fund:</vt:lpstr>
      <vt:lpstr>PowerPoint Presentation</vt:lpstr>
      <vt:lpstr>Raffle and Auction Donors:</vt:lpstr>
      <vt:lpstr>PowerPoint Presentation</vt:lpstr>
      <vt:lpstr>The Helpline, provides information and referral to community resources for older adults, adults with disabilities, their caregivers, and family members.    (305) 670-HELP (4357)  (800) 96-ELDER. </vt:lpstr>
      <vt:lpstr>PowerPoint Presentation</vt:lpstr>
      <vt:lpstr>Thanks to our  hat sponsor, Heart Med Pharmacy</vt:lpstr>
      <vt:lpstr>PowerPoint Presentation</vt:lpstr>
      <vt:lpstr>Raffle and Auction Donors:</vt:lpstr>
      <vt:lpstr>Welcome to the 13th Annual        Alliance for Aging                                   Golf Tournament</vt:lpstr>
      <vt:lpstr>Hole in One Sponsor</vt:lpstr>
      <vt:lpstr>PowerPoint Presentation</vt:lpstr>
      <vt:lpstr>Diana Food Group Faith Health Care NurseCare, Inc. Harvey Tabin and Associates </vt:lpstr>
      <vt:lpstr>PowerPoint Presentation</vt:lpstr>
      <vt:lpstr>PowerPoint Presentation</vt:lpstr>
      <vt:lpstr>Smile for the Camera! Our photo sponsor is</vt:lpstr>
      <vt:lpstr>PowerPoint Presentation</vt:lpstr>
      <vt:lpstr>Welcome to the 13th Annual        Alliance for Aging                                   Golf Tournament</vt:lpstr>
      <vt:lpstr>Raffle and Auction Donors:</vt:lpstr>
      <vt:lpstr>Thanks to our  golf ball sponsor…</vt:lpstr>
      <vt:lpstr>Our Award Winning Program</vt:lpstr>
      <vt:lpstr>PowerPoint Presentation</vt:lpstr>
      <vt:lpstr>Our Fantastic Foursomes:</vt:lpstr>
      <vt:lpstr>PowerPoint Presentation</vt:lpstr>
      <vt:lpstr>Many thanks to our In-Kind and  Goody Bag Donors</vt:lpstr>
      <vt:lpstr>Our Leadership:</vt:lpstr>
      <vt:lpstr>Many thanks to our Hole Sponsors:</vt:lpstr>
      <vt:lpstr>Raffle and Auction Donors:</vt:lpstr>
      <vt:lpstr>Many thanks to our  Golf Cart Sponsors</vt:lpstr>
      <vt:lpstr>PowerPoint Presentation</vt:lpstr>
      <vt:lpstr>THANK YOU TO THE GOLF TOURNAMENT COMMITTEE    Sandra Colon, William Diaz,   Catalina Febles,  Alex Fiuza,  Cyndi Guerra, Lorraine Harris,  Maria Hidalgo, Ted Lyons, Mayra Poldo, Eileen Torres, Ines Vital </vt:lpstr>
      <vt:lpstr>PowerPoint Presentation</vt:lpstr>
      <vt:lpstr>Thank you for your support of  The Alliance for Aging                                   Golf Tournament</vt:lpstr>
    </vt:vector>
  </TitlesOfParts>
  <Company>Alliance for the Aging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13th Annual        Alliance for Aging                                   Golf Tournament</dc:title>
  <dc:creator>Judy Fisher</dc:creator>
  <cp:lastModifiedBy>Judy Fisher</cp:lastModifiedBy>
  <cp:revision>62</cp:revision>
  <dcterms:created xsi:type="dcterms:W3CDTF">2014-04-04T13:07:23Z</dcterms:created>
  <dcterms:modified xsi:type="dcterms:W3CDTF">2014-05-07T15:36:58Z</dcterms:modified>
</cp:coreProperties>
</file>