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0"/>
  </p:notesMasterIdLst>
  <p:sldIdLst>
    <p:sldId id="257" r:id="rId3"/>
    <p:sldId id="264" r:id="rId4"/>
    <p:sldId id="269" r:id="rId5"/>
    <p:sldId id="403" r:id="rId6"/>
    <p:sldId id="404" r:id="rId7"/>
    <p:sldId id="272" r:id="rId8"/>
    <p:sldId id="273" r:id="rId9"/>
    <p:sldId id="268" r:id="rId10"/>
    <p:sldId id="278" r:id="rId11"/>
    <p:sldId id="279" r:id="rId12"/>
    <p:sldId id="281" r:id="rId13"/>
    <p:sldId id="283" r:id="rId14"/>
    <p:sldId id="282" r:id="rId15"/>
    <p:sldId id="405" r:id="rId16"/>
    <p:sldId id="406" r:id="rId17"/>
    <p:sldId id="408" r:id="rId18"/>
    <p:sldId id="383" r:id="rId19"/>
    <p:sldId id="410" r:id="rId20"/>
    <p:sldId id="274" r:id="rId21"/>
    <p:sldId id="428" r:id="rId22"/>
    <p:sldId id="275" r:id="rId23"/>
    <p:sldId id="426" r:id="rId24"/>
    <p:sldId id="427" r:id="rId25"/>
    <p:sldId id="431" r:id="rId26"/>
    <p:sldId id="277" r:id="rId27"/>
    <p:sldId id="411" r:id="rId28"/>
    <p:sldId id="270" r:id="rId29"/>
    <p:sldId id="412" r:id="rId30"/>
    <p:sldId id="413" r:id="rId31"/>
    <p:sldId id="414" r:id="rId32"/>
    <p:sldId id="416" r:id="rId33"/>
    <p:sldId id="417" r:id="rId34"/>
    <p:sldId id="418" r:id="rId35"/>
    <p:sldId id="419" r:id="rId36"/>
    <p:sldId id="429" r:id="rId37"/>
    <p:sldId id="271" r:id="rId38"/>
    <p:sldId id="259"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091F8D"/>
    <a:srgbClr val="9DAC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5" d="100"/>
          <a:sy n="95" d="100"/>
        </p:scale>
        <p:origin x="2064" y="102"/>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186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6A3993-FC9F-4006-A8BD-74D5A5FE3E9B}" type="datetimeFigureOut">
              <a:rPr lang="en-US" smtClean="0"/>
              <a:t>4/30/2024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DEED54-BF9F-4B04-A1CE-ACC695869AD8}" type="slidenum">
              <a:rPr lang="en-US" smtClean="0"/>
              <a:t>‹#›</a:t>
            </a:fld>
            <a:endParaRPr lang="en-US" dirty="0"/>
          </a:p>
        </p:txBody>
      </p:sp>
    </p:spTree>
    <p:extLst>
      <p:ext uri="{BB962C8B-B14F-4D97-AF65-F5344CB8AC3E}">
        <p14:creationId xmlns:p14="http://schemas.microsoft.com/office/powerpoint/2010/main" val="3095633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DEED54-BF9F-4B04-A1CE-ACC695869AD8}" type="slidenum">
              <a:rPr lang="en-US" smtClean="0"/>
              <a:t>1</a:t>
            </a:fld>
            <a:endParaRPr lang="en-US" dirty="0"/>
          </a:p>
        </p:txBody>
      </p:sp>
    </p:spTree>
    <p:extLst>
      <p:ext uri="{BB962C8B-B14F-4D97-AF65-F5344CB8AC3E}">
        <p14:creationId xmlns:p14="http://schemas.microsoft.com/office/powerpoint/2010/main" val="3642692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Alliance for Aging, Inc., provides comprehensive information and access to quality services for older adults and their families in Miami-Dade and Monroe Counties.  The Alliance funds home and community-based services that help keep people at home and out of nursing homes.</a:t>
            </a:r>
          </a:p>
        </p:txBody>
      </p:sp>
      <p:sp>
        <p:nvSpPr>
          <p:cNvPr id="4" name="Slide Number Placeholder 3"/>
          <p:cNvSpPr>
            <a:spLocks noGrp="1"/>
          </p:cNvSpPr>
          <p:nvPr>
            <p:ph type="sldNum" sz="quarter" idx="10"/>
          </p:nvPr>
        </p:nvSpPr>
        <p:spPr/>
        <p:txBody>
          <a:bodyPr/>
          <a:lstStyle/>
          <a:p>
            <a:fld id="{ADECD312-95C5-40E1-A4E2-E442FEED4DD0}"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819209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09" indent="-285734">
              <a:defRPr>
                <a:solidFill>
                  <a:schemeClr val="tx1"/>
                </a:solidFill>
                <a:latin typeface="Calibri" panose="020F0502020204030204" pitchFamily="34" charset="0"/>
              </a:defRPr>
            </a:lvl2pPr>
            <a:lvl3pPr marL="1142937" indent="-228587">
              <a:defRPr>
                <a:solidFill>
                  <a:schemeClr val="tx1"/>
                </a:solidFill>
                <a:latin typeface="Calibri" panose="020F0502020204030204" pitchFamily="34" charset="0"/>
              </a:defRPr>
            </a:lvl3pPr>
            <a:lvl4pPr marL="1600112" indent="-228587">
              <a:defRPr>
                <a:solidFill>
                  <a:schemeClr val="tx1"/>
                </a:solidFill>
                <a:latin typeface="Calibri" panose="020F0502020204030204" pitchFamily="34" charset="0"/>
              </a:defRPr>
            </a:lvl4pPr>
            <a:lvl5pPr marL="2057287" indent="-228587">
              <a:defRPr>
                <a:solidFill>
                  <a:schemeClr val="tx1"/>
                </a:solidFill>
                <a:latin typeface="Calibri" panose="020F0502020204030204" pitchFamily="34" charset="0"/>
              </a:defRPr>
            </a:lvl5pPr>
            <a:lvl6pPr marL="2514461" indent="-228587" fontAlgn="base">
              <a:spcBef>
                <a:spcPct val="0"/>
              </a:spcBef>
              <a:spcAft>
                <a:spcPct val="0"/>
              </a:spcAft>
              <a:defRPr>
                <a:solidFill>
                  <a:schemeClr val="tx1"/>
                </a:solidFill>
                <a:latin typeface="Calibri" panose="020F0502020204030204" pitchFamily="34" charset="0"/>
              </a:defRPr>
            </a:lvl6pPr>
            <a:lvl7pPr marL="2971635" indent="-228587" fontAlgn="base">
              <a:spcBef>
                <a:spcPct val="0"/>
              </a:spcBef>
              <a:spcAft>
                <a:spcPct val="0"/>
              </a:spcAft>
              <a:defRPr>
                <a:solidFill>
                  <a:schemeClr val="tx1"/>
                </a:solidFill>
                <a:latin typeface="Calibri" panose="020F0502020204030204" pitchFamily="34" charset="0"/>
              </a:defRPr>
            </a:lvl7pPr>
            <a:lvl8pPr marL="3428810" indent="-228587" fontAlgn="base">
              <a:spcBef>
                <a:spcPct val="0"/>
              </a:spcBef>
              <a:spcAft>
                <a:spcPct val="0"/>
              </a:spcAft>
              <a:defRPr>
                <a:solidFill>
                  <a:schemeClr val="tx1"/>
                </a:solidFill>
                <a:latin typeface="Calibri" panose="020F0502020204030204" pitchFamily="34" charset="0"/>
              </a:defRPr>
            </a:lvl8pPr>
            <a:lvl9pPr marL="3885985" indent="-228587" fontAlgn="base">
              <a:spcBef>
                <a:spcPct val="0"/>
              </a:spcBef>
              <a:spcAft>
                <a:spcPct val="0"/>
              </a:spcAft>
              <a:defRPr>
                <a:solidFill>
                  <a:schemeClr val="tx1"/>
                </a:solidFill>
                <a:latin typeface="Calibri" panose="020F0502020204030204" pitchFamily="34" charset="0"/>
              </a:defRPr>
            </a:lvl9pPr>
          </a:lstStyle>
          <a:p>
            <a:fld id="{ABC3057F-F400-4CE1-B35B-645F097E0AA5}" type="slidenum">
              <a:rPr lang="en-US">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340588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DEED54-BF9F-4B04-A1CE-ACC695869AD8}" type="slidenum">
              <a:rPr lang="en-US" smtClean="0"/>
              <a:t>7</a:t>
            </a:fld>
            <a:endParaRPr lang="en-US"/>
          </a:p>
        </p:txBody>
      </p:sp>
    </p:spTree>
    <p:extLst>
      <p:ext uri="{BB962C8B-B14F-4D97-AF65-F5344CB8AC3E}">
        <p14:creationId xmlns:p14="http://schemas.microsoft.com/office/powerpoint/2010/main" val="120116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DEED54-BF9F-4B04-A1CE-ACC695869AD8}" type="slidenum">
              <a:rPr lang="en-US" smtClean="0"/>
              <a:t>16</a:t>
            </a:fld>
            <a:endParaRPr lang="en-US"/>
          </a:p>
        </p:txBody>
      </p:sp>
    </p:spTree>
    <p:extLst>
      <p:ext uri="{BB962C8B-B14F-4D97-AF65-F5344CB8AC3E}">
        <p14:creationId xmlns:p14="http://schemas.microsoft.com/office/powerpoint/2010/main" val="3811112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09" indent="-285734">
              <a:defRPr>
                <a:solidFill>
                  <a:schemeClr val="tx1"/>
                </a:solidFill>
                <a:latin typeface="Calibri" panose="020F0502020204030204" pitchFamily="34" charset="0"/>
              </a:defRPr>
            </a:lvl2pPr>
            <a:lvl3pPr marL="1142937" indent="-228587">
              <a:defRPr>
                <a:solidFill>
                  <a:schemeClr val="tx1"/>
                </a:solidFill>
                <a:latin typeface="Calibri" panose="020F0502020204030204" pitchFamily="34" charset="0"/>
              </a:defRPr>
            </a:lvl3pPr>
            <a:lvl4pPr marL="1600112" indent="-228587">
              <a:defRPr>
                <a:solidFill>
                  <a:schemeClr val="tx1"/>
                </a:solidFill>
                <a:latin typeface="Calibri" panose="020F0502020204030204" pitchFamily="34" charset="0"/>
              </a:defRPr>
            </a:lvl4pPr>
            <a:lvl5pPr marL="2057287" indent="-228587">
              <a:defRPr>
                <a:solidFill>
                  <a:schemeClr val="tx1"/>
                </a:solidFill>
                <a:latin typeface="Calibri" panose="020F0502020204030204" pitchFamily="34" charset="0"/>
              </a:defRPr>
            </a:lvl5pPr>
            <a:lvl6pPr marL="2514461" indent="-228587" fontAlgn="base">
              <a:spcBef>
                <a:spcPct val="0"/>
              </a:spcBef>
              <a:spcAft>
                <a:spcPct val="0"/>
              </a:spcAft>
              <a:defRPr>
                <a:solidFill>
                  <a:schemeClr val="tx1"/>
                </a:solidFill>
                <a:latin typeface="Calibri" panose="020F0502020204030204" pitchFamily="34" charset="0"/>
              </a:defRPr>
            </a:lvl6pPr>
            <a:lvl7pPr marL="2971635" indent="-228587" fontAlgn="base">
              <a:spcBef>
                <a:spcPct val="0"/>
              </a:spcBef>
              <a:spcAft>
                <a:spcPct val="0"/>
              </a:spcAft>
              <a:defRPr>
                <a:solidFill>
                  <a:schemeClr val="tx1"/>
                </a:solidFill>
                <a:latin typeface="Calibri" panose="020F0502020204030204" pitchFamily="34" charset="0"/>
              </a:defRPr>
            </a:lvl7pPr>
            <a:lvl8pPr marL="3428810" indent="-228587" fontAlgn="base">
              <a:spcBef>
                <a:spcPct val="0"/>
              </a:spcBef>
              <a:spcAft>
                <a:spcPct val="0"/>
              </a:spcAft>
              <a:defRPr>
                <a:solidFill>
                  <a:schemeClr val="tx1"/>
                </a:solidFill>
                <a:latin typeface="Calibri" panose="020F0502020204030204" pitchFamily="34" charset="0"/>
              </a:defRPr>
            </a:lvl8pPr>
            <a:lvl9pPr marL="3885985" indent="-228587" fontAlgn="base">
              <a:spcBef>
                <a:spcPct val="0"/>
              </a:spcBef>
              <a:spcAft>
                <a:spcPct val="0"/>
              </a:spcAft>
              <a:defRPr>
                <a:solidFill>
                  <a:schemeClr val="tx1"/>
                </a:solidFill>
                <a:latin typeface="Calibri" panose="020F0502020204030204" pitchFamily="34" charset="0"/>
              </a:defRPr>
            </a:lvl9pPr>
          </a:lstStyle>
          <a:p>
            <a:fld id="{ABC3057F-F400-4CE1-B35B-645F097E0AA5}" type="slidenum">
              <a:rPr lang="en-US">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340588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09" indent="-285734">
              <a:defRPr>
                <a:solidFill>
                  <a:schemeClr val="tx1"/>
                </a:solidFill>
                <a:latin typeface="Calibri" panose="020F0502020204030204" pitchFamily="34" charset="0"/>
              </a:defRPr>
            </a:lvl2pPr>
            <a:lvl3pPr marL="1142937" indent="-228587">
              <a:defRPr>
                <a:solidFill>
                  <a:schemeClr val="tx1"/>
                </a:solidFill>
                <a:latin typeface="Calibri" panose="020F0502020204030204" pitchFamily="34" charset="0"/>
              </a:defRPr>
            </a:lvl3pPr>
            <a:lvl4pPr marL="1600112" indent="-228587">
              <a:defRPr>
                <a:solidFill>
                  <a:schemeClr val="tx1"/>
                </a:solidFill>
                <a:latin typeface="Calibri" panose="020F0502020204030204" pitchFamily="34" charset="0"/>
              </a:defRPr>
            </a:lvl4pPr>
            <a:lvl5pPr marL="2057287" indent="-228587">
              <a:defRPr>
                <a:solidFill>
                  <a:schemeClr val="tx1"/>
                </a:solidFill>
                <a:latin typeface="Calibri" panose="020F0502020204030204" pitchFamily="34" charset="0"/>
              </a:defRPr>
            </a:lvl5pPr>
            <a:lvl6pPr marL="2514461" indent="-228587" fontAlgn="base">
              <a:spcBef>
                <a:spcPct val="0"/>
              </a:spcBef>
              <a:spcAft>
                <a:spcPct val="0"/>
              </a:spcAft>
              <a:defRPr>
                <a:solidFill>
                  <a:schemeClr val="tx1"/>
                </a:solidFill>
                <a:latin typeface="Calibri" panose="020F0502020204030204" pitchFamily="34" charset="0"/>
              </a:defRPr>
            </a:lvl6pPr>
            <a:lvl7pPr marL="2971635" indent="-228587" fontAlgn="base">
              <a:spcBef>
                <a:spcPct val="0"/>
              </a:spcBef>
              <a:spcAft>
                <a:spcPct val="0"/>
              </a:spcAft>
              <a:defRPr>
                <a:solidFill>
                  <a:schemeClr val="tx1"/>
                </a:solidFill>
                <a:latin typeface="Calibri" panose="020F0502020204030204" pitchFamily="34" charset="0"/>
              </a:defRPr>
            </a:lvl7pPr>
            <a:lvl8pPr marL="3428810" indent="-228587" fontAlgn="base">
              <a:spcBef>
                <a:spcPct val="0"/>
              </a:spcBef>
              <a:spcAft>
                <a:spcPct val="0"/>
              </a:spcAft>
              <a:defRPr>
                <a:solidFill>
                  <a:schemeClr val="tx1"/>
                </a:solidFill>
                <a:latin typeface="Calibri" panose="020F0502020204030204" pitchFamily="34" charset="0"/>
              </a:defRPr>
            </a:lvl8pPr>
            <a:lvl9pPr marL="3885985" indent="-228587" fontAlgn="base">
              <a:spcBef>
                <a:spcPct val="0"/>
              </a:spcBef>
              <a:spcAft>
                <a:spcPct val="0"/>
              </a:spcAft>
              <a:defRPr>
                <a:solidFill>
                  <a:schemeClr val="tx1"/>
                </a:solidFill>
                <a:latin typeface="Calibri" panose="020F0502020204030204" pitchFamily="34" charset="0"/>
              </a:defRPr>
            </a:lvl9pPr>
          </a:lstStyle>
          <a:p>
            <a:fld id="{6E6A639D-81B9-495F-AFB7-7C6536CC9EA6}" type="slidenum">
              <a:rPr lang="en-US">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134806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9EB786-D310-45FE-8FC5-47F199A25652}" type="datetimeFigureOut">
              <a:rPr lang="en-US" smtClean="0"/>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5709FE-8DC3-487B-9626-BDFF81886898}" type="slidenum">
              <a:rPr lang="en-US" smtClean="0"/>
              <a:t>‹#›</a:t>
            </a:fld>
            <a:endParaRPr lang="en-US" dirty="0"/>
          </a:p>
        </p:txBody>
      </p:sp>
    </p:spTree>
    <p:extLst>
      <p:ext uri="{BB962C8B-B14F-4D97-AF65-F5344CB8AC3E}">
        <p14:creationId xmlns:p14="http://schemas.microsoft.com/office/powerpoint/2010/main" val="2398145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9EB786-D310-45FE-8FC5-47F199A25652}" type="datetimeFigureOut">
              <a:rPr lang="en-US" smtClean="0"/>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5709FE-8DC3-487B-9626-BDFF81886898}" type="slidenum">
              <a:rPr lang="en-US" smtClean="0"/>
              <a:t>‹#›</a:t>
            </a:fld>
            <a:endParaRPr lang="en-US" dirty="0"/>
          </a:p>
        </p:txBody>
      </p:sp>
    </p:spTree>
    <p:extLst>
      <p:ext uri="{BB962C8B-B14F-4D97-AF65-F5344CB8AC3E}">
        <p14:creationId xmlns:p14="http://schemas.microsoft.com/office/powerpoint/2010/main" val="2389174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9EB786-D310-45FE-8FC5-47F199A25652}" type="datetimeFigureOut">
              <a:rPr lang="en-US" smtClean="0"/>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5709FE-8DC3-487B-9626-BDFF81886898}" type="slidenum">
              <a:rPr lang="en-US" smtClean="0"/>
              <a:t>‹#›</a:t>
            </a:fld>
            <a:endParaRPr lang="en-US" dirty="0"/>
          </a:p>
        </p:txBody>
      </p:sp>
    </p:spTree>
    <p:extLst>
      <p:ext uri="{BB962C8B-B14F-4D97-AF65-F5344CB8AC3E}">
        <p14:creationId xmlns:p14="http://schemas.microsoft.com/office/powerpoint/2010/main" val="3745913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rst &amp; Last Slides">
    <p:spTree>
      <p:nvGrpSpPr>
        <p:cNvPr id="1" name=""/>
        <p:cNvGrpSpPr/>
        <p:nvPr/>
      </p:nvGrpSpPr>
      <p:grpSpPr>
        <a:xfrm>
          <a:off x="0" y="0"/>
          <a:ext cx="0" cy="0"/>
          <a:chOff x="0" y="0"/>
          <a:chExt cx="0" cy="0"/>
        </a:xfrm>
      </p:grpSpPr>
      <p:pic>
        <p:nvPicPr>
          <p:cNvPr id="7" name="Picture 6" descr="bg_botto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69401" cy="6883400"/>
          </a:xfrm>
          <a:prstGeom prst="rect">
            <a:avLst/>
          </a:prstGeom>
        </p:spPr>
      </p:pic>
      <p:pic>
        <p:nvPicPr>
          <p:cNvPr id="1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t="1427" r="12686" b="2335"/>
          <a:stretch>
            <a:fillRect/>
          </a:stretch>
        </p:blipFill>
        <p:spPr bwMode="auto">
          <a:xfrm>
            <a:off x="1295400" y="520700"/>
            <a:ext cx="7467600"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
        <p:nvSpPr>
          <p:cNvPr id="2" name="Title 1"/>
          <p:cNvSpPr>
            <a:spLocks noGrp="1"/>
          </p:cNvSpPr>
          <p:nvPr>
            <p:ph type="ctrTitle"/>
          </p:nvPr>
        </p:nvSpPr>
        <p:spPr>
          <a:xfrm>
            <a:off x="228600" y="4549775"/>
            <a:ext cx="8610600" cy="1470025"/>
          </a:xfrm>
        </p:spPr>
        <p:txBody>
          <a:bodyPr>
            <a:normAutofit/>
          </a:bodyPr>
          <a:lstStyle>
            <a:lvl1pPr algn="r">
              <a:defRPr sz="3600" b="1">
                <a:solidFill>
                  <a:srgbClr val="183584"/>
                </a:solidFill>
                <a:effectLst>
                  <a:outerShdw blurRad="177800" dist="177800" dir="5400000" algn="tl" rotWithShape="0">
                    <a:srgbClr val="183584">
                      <a:alpha val="30000"/>
                    </a:srgbClr>
                  </a:outerShdw>
                </a:effectLst>
                <a:latin typeface="Helvetica"/>
                <a:cs typeface="Helvetica"/>
              </a:defRPr>
            </a:lvl1pPr>
          </a:lstStyle>
          <a:p>
            <a:r>
              <a:rPr lang="en-US" dirty="0"/>
              <a:t>Click to edit Master title style</a:t>
            </a:r>
          </a:p>
        </p:txBody>
      </p:sp>
      <p:sp>
        <p:nvSpPr>
          <p:cNvPr id="8" name="Line 9"/>
          <p:cNvSpPr>
            <a:spLocks noChangeShapeType="1"/>
          </p:cNvSpPr>
          <p:nvPr userDrawn="1"/>
        </p:nvSpPr>
        <p:spPr bwMode="auto">
          <a:xfrm rot="10800000">
            <a:off x="381000" y="4876799"/>
            <a:ext cx="8369300" cy="49213"/>
          </a:xfrm>
          <a:prstGeom prst="line">
            <a:avLst/>
          </a:prstGeom>
          <a:noFill/>
          <a:ln w="9525" cap="flat">
            <a:solidFill>
              <a:srgbClr val="171F7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9" name="Line 10"/>
          <p:cNvSpPr>
            <a:spLocks noChangeShapeType="1"/>
          </p:cNvSpPr>
          <p:nvPr userDrawn="1"/>
        </p:nvSpPr>
        <p:spPr bwMode="auto">
          <a:xfrm rot="10800000">
            <a:off x="381000" y="5715000"/>
            <a:ext cx="8369300" cy="11113"/>
          </a:xfrm>
          <a:prstGeom prst="line">
            <a:avLst/>
          </a:prstGeom>
          <a:noFill/>
          <a:ln w="9525" cap="flat">
            <a:solidFill>
              <a:srgbClr val="171F7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1" name="Rectangle 3"/>
          <p:cNvSpPr>
            <a:spLocks/>
          </p:cNvSpPr>
          <p:nvPr userDrawn="1"/>
        </p:nvSpPr>
        <p:spPr bwMode="auto">
          <a:xfrm>
            <a:off x="381000" y="520700"/>
            <a:ext cx="2133600" cy="3898900"/>
          </a:xfrm>
          <a:prstGeom prst="rect">
            <a:avLst/>
          </a:prstGeom>
          <a:solidFill>
            <a:srgbClr val="FFFF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dirty="0"/>
          </a:p>
        </p:txBody>
      </p:sp>
      <p:pic>
        <p:nvPicPr>
          <p:cNvPr id="19" name="Picture 5"/>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306764" y="2794000"/>
            <a:ext cx="960437"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20" name="Picture 6"/>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255839" y="2735263"/>
            <a:ext cx="7842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21" name="Picture 7"/>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74700" y="2697163"/>
            <a:ext cx="12160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
        <p:nvSpPr>
          <p:cNvPr id="22" name="Rectangle 8"/>
          <p:cNvSpPr>
            <a:spLocks/>
          </p:cNvSpPr>
          <p:nvPr userDrawn="1"/>
        </p:nvSpPr>
        <p:spPr bwMode="auto">
          <a:xfrm>
            <a:off x="304800" y="1524000"/>
            <a:ext cx="39624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pPr>
            <a:r>
              <a:rPr lang="en-US" sz="2700" b="1" i="1" spc="-150" dirty="0">
                <a:solidFill>
                  <a:srgbClr val="171F72"/>
                </a:solidFill>
                <a:latin typeface="Palatino Linotype" pitchFamily="18" charset="0"/>
                <a:ea typeface="Palatino" charset="0"/>
                <a:cs typeface="Palatino" charset="0"/>
                <a:sym typeface="Palatino" charset="0"/>
              </a:rPr>
              <a:t>Alliance for Aging, Inc.</a:t>
            </a:r>
          </a:p>
          <a:p>
            <a:pPr algn="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pPr>
            <a:r>
              <a:rPr lang="en-US" sz="1600" b="1" i="1" spc="0" baseline="0" dirty="0">
                <a:solidFill>
                  <a:srgbClr val="171F72"/>
                </a:solidFill>
                <a:latin typeface="Palatino Linotype" pitchFamily="18" charset="0"/>
                <a:ea typeface="Palatino" charset="0"/>
                <a:cs typeface="Palatino" charset="0"/>
                <a:sym typeface="Palatino" charset="0"/>
              </a:rPr>
              <a:t>Area Agency on Aging for</a:t>
            </a:r>
            <a:br>
              <a:rPr lang="en-US" sz="1600" b="1" i="1" spc="0" baseline="0" dirty="0">
                <a:solidFill>
                  <a:srgbClr val="171F72"/>
                </a:solidFill>
                <a:latin typeface="Palatino Linotype" pitchFamily="18" charset="0"/>
                <a:ea typeface="Palatino" charset="0"/>
                <a:cs typeface="Palatino" charset="0"/>
                <a:sym typeface="Palatino" charset="0"/>
              </a:rPr>
            </a:br>
            <a:r>
              <a:rPr lang="en-US" sz="1600" b="1" i="1" spc="0" baseline="0" dirty="0">
                <a:solidFill>
                  <a:srgbClr val="171F72"/>
                </a:solidFill>
                <a:latin typeface="Palatino Linotype" pitchFamily="18" charset="0"/>
                <a:ea typeface="Palatino" charset="0"/>
                <a:cs typeface="Palatino" charset="0"/>
                <a:sym typeface="Palatino" charset="0"/>
              </a:rPr>
              <a:t>Miami‐Dade &amp; Monroe Counties</a:t>
            </a:r>
          </a:p>
        </p:txBody>
      </p:sp>
    </p:spTree>
    <p:extLst>
      <p:ext uri="{BB962C8B-B14F-4D97-AF65-F5344CB8AC3E}">
        <p14:creationId xmlns:p14="http://schemas.microsoft.com/office/powerpoint/2010/main" val="3446786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bg_botto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69401" cy="6883400"/>
          </a:xfrm>
          <a:prstGeom prst="rect">
            <a:avLst/>
          </a:prstGeom>
        </p:spPr>
      </p:pic>
      <p:pic>
        <p:nvPicPr>
          <p:cNvPr id="3" name="Picture 2" descr="ped_safety_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95400" y="533400"/>
            <a:ext cx="7467600" cy="3898900"/>
          </a:xfrm>
          <a:prstGeom prst="rect">
            <a:avLst/>
          </a:prstGeom>
        </p:spPr>
      </p:pic>
      <p:sp>
        <p:nvSpPr>
          <p:cNvPr id="2" name="Title 1"/>
          <p:cNvSpPr>
            <a:spLocks noGrp="1"/>
          </p:cNvSpPr>
          <p:nvPr>
            <p:ph type="ctrTitle"/>
          </p:nvPr>
        </p:nvSpPr>
        <p:spPr>
          <a:xfrm>
            <a:off x="228600" y="4549775"/>
            <a:ext cx="8610600" cy="1470025"/>
          </a:xfrm>
        </p:spPr>
        <p:txBody>
          <a:bodyPr>
            <a:normAutofit/>
          </a:bodyPr>
          <a:lstStyle>
            <a:lvl1pPr algn="r">
              <a:defRPr sz="3600" b="1">
                <a:solidFill>
                  <a:srgbClr val="183584"/>
                </a:solidFill>
                <a:effectLst>
                  <a:outerShdw blurRad="177800" dist="177800" dir="5400000" algn="tl" rotWithShape="0">
                    <a:srgbClr val="183584">
                      <a:alpha val="30000"/>
                    </a:srgbClr>
                  </a:outerShdw>
                </a:effectLst>
                <a:latin typeface="Helvetica"/>
                <a:cs typeface="Helvetica"/>
              </a:defRPr>
            </a:lvl1pPr>
          </a:lstStyle>
          <a:p>
            <a:r>
              <a:rPr lang="en-US"/>
              <a:t>Click to edit Master title style</a:t>
            </a:r>
            <a:endParaRPr lang="en-US" dirty="0"/>
          </a:p>
        </p:txBody>
      </p:sp>
      <p:sp>
        <p:nvSpPr>
          <p:cNvPr id="8" name="Line 9"/>
          <p:cNvSpPr>
            <a:spLocks noChangeShapeType="1"/>
          </p:cNvSpPr>
          <p:nvPr/>
        </p:nvSpPr>
        <p:spPr bwMode="auto">
          <a:xfrm rot="10800000">
            <a:off x="381000" y="4876799"/>
            <a:ext cx="8369300" cy="49213"/>
          </a:xfrm>
          <a:prstGeom prst="line">
            <a:avLst/>
          </a:prstGeom>
          <a:noFill/>
          <a:ln w="9525" cap="flat">
            <a:solidFill>
              <a:srgbClr val="171F7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solidFill>
                <a:prstClr val="black"/>
              </a:solidFill>
            </a:endParaRPr>
          </a:p>
        </p:txBody>
      </p:sp>
      <p:sp>
        <p:nvSpPr>
          <p:cNvPr id="9" name="Line 10"/>
          <p:cNvSpPr>
            <a:spLocks noChangeShapeType="1"/>
          </p:cNvSpPr>
          <p:nvPr/>
        </p:nvSpPr>
        <p:spPr bwMode="auto">
          <a:xfrm rot="10800000">
            <a:off x="381000" y="5715000"/>
            <a:ext cx="8369300" cy="11113"/>
          </a:xfrm>
          <a:prstGeom prst="line">
            <a:avLst/>
          </a:prstGeom>
          <a:noFill/>
          <a:ln w="9525" cap="flat">
            <a:solidFill>
              <a:srgbClr val="171F7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solidFill>
                <a:prstClr val="black"/>
              </a:solidFill>
            </a:endParaRPr>
          </a:p>
        </p:txBody>
      </p:sp>
      <p:sp>
        <p:nvSpPr>
          <p:cNvPr id="11" name="Rectangle 3"/>
          <p:cNvSpPr>
            <a:spLocks/>
          </p:cNvSpPr>
          <p:nvPr/>
        </p:nvSpPr>
        <p:spPr bwMode="auto">
          <a:xfrm>
            <a:off x="381000" y="520700"/>
            <a:ext cx="2133600" cy="3898900"/>
          </a:xfrm>
          <a:prstGeom prst="rect">
            <a:avLst/>
          </a:prstGeom>
          <a:solidFill>
            <a:srgbClr val="FFFF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dirty="0">
              <a:solidFill>
                <a:prstClr val="black"/>
              </a:solidFill>
            </a:endParaRPr>
          </a:p>
        </p:txBody>
      </p:sp>
      <p:pic>
        <p:nvPicPr>
          <p:cNvPr id="1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6764" y="2794000"/>
            <a:ext cx="960437"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2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5839" y="2735263"/>
            <a:ext cx="7842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2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700" y="2697163"/>
            <a:ext cx="12160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
        <p:nvSpPr>
          <p:cNvPr id="22" name="Rectangle 8"/>
          <p:cNvSpPr>
            <a:spLocks/>
          </p:cNvSpPr>
          <p:nvPr/>
        </p:nvSpPr>
        <p:spPr bwMode="auto">
          <a:xfrm>
            <a:off x="304800" y="1524000"/>
            <a:ext cx="39624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pPr>
            <a:r>
              <a:rPr lang="en-US" sz="2700" b="1" i="1" spc="-150" dirty="0">
                <a:solidFill>
                  <a:srgbClr val="171F72"/>
                </a:solidFill>
                <a:latin typeface="Palatino Linotype" pitchFamily="18" charset="0"/>
                <a:ea typeface="Palatino" charset="0"/>
                <a:cs typeface="Palatino" charset="0"/>
                <a:sym typeface="Palatino" charset="0"/>
              </a:rPr>
              <a:t>Alliance for Aging, Inc.</a:t>
            </a:r>
          </a:p>
          <a:p>
            <a:pPr algn="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pPr>
            <a:r>
              <a:rPr lang="en-US" sz="1600" b="1" i="1" dirty="0">
                <a:solidFill>
                  <a:srgbClr val="171F72"/>
                </a:solidFill>
                <a:latin typeface="Palatino Linotype" pitchFamily="18" charset="0"/>
                <a:ea typeface="Palatino" charset="0"/>
                <a:cs typeface="Palatino" charset="0"/>
                <a:sym typeface="Palatino" charset="0"/>
              </a:rPr>
              <a:t>Area Agency on Aging for</a:t>
            </a:r>
            <a:br>
              <a:rPr lang="en-US" sz="1600" b="1" i="1" dirty="0">
                <a:solidFill>
                  <a:srgbClr val="171F72"/>
                </a:solidFill>
                <a:latin typeface="Palatino Linotype" pitchFamily="18" charset="0"/>
                <a:ea typeface="Palatino" charset="0"/>
                <a:cs typeface="Palatino" charset="0"/>
                <a:sym typeface="Palatino" charset="0"/>
              </a:rPr>
            </a:br>
            <a:r>
              <a:rPr lang="en-US" sz="1600" b="1" i="1" dirty="0">
                <a:solidFill>
                  <a:srgbClr val="171F72"/>
                </a:solidFill>
                <a:latin typeface="Palatino Linotype" pitchFamily="18" charset="0"/>
                <a:ea typeface="Palatino" charset="0"/>
                <a:cs typeface="Palatino" charset="0"/>
                <a:sym typeface="Palatino" charset="0"/>
              </a:rPr>
              <a:t>Miami‐Dade &amp; Monroe Counties</a:t>
            </a:r>
          </a:p>
        </p:txBody>
      </p:sp>
    </p:spTree>
    <p:extLst>
      <p:ext uri="{BB962C8B-B14F-4D97-AF65-F5344CB8AC3E}">
        <p14:creationId xmlns:p14="http://schemas.microsoft.com/office/powerpoint/2010/main" val="2580740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7" name="Picture 6" descr="bg_botto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69401" cy="6883400"/>
          </a:xfrm>
          <a:prstGeom prst="rect">
            <a:avLst/>
          </a:prstGeom>
        </p:spPr>
      </p:pic>
      <p:pic>
        <p:nvPicPr>
          <p:cNvPr id="3" name="Picture 2" descr="ped_safety_6.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95400" y="523158"/>
            <a:ext cx="7467600" cy="3898900"/>
          </a:xfrm>
          <a:prstGeom prst="rect">
            <a:avLst/>
          </a:prstGeom>
        </p:spPr>
      </p:pic>
      <p:sp>
        <p:nvSpPr>
          <p:cNvPr id="2" name="Title 1"/>
          <p:cNvSpPr>
            <a:spLocks noGrp="1"/>
          </p:cNvSpPr>
          <p:nvPr>
            <p:ph type="ctrTitle"/>
          </p:nvPr>
        </p:nvSpPr>
        <p:spPr>
          <a:xfrm>
            <a:off x="228600" y="4549775"/>
            <a:ext cx="8610600" cy="1470025"/>
          </a:xfrm>
        </p:spPr>
        <p:txBody>
          <a:bodyPr>
            <a:normAutofit/>
          </a:bodyPr>
          <a:lstStyle>
            <a:lvl1pPr algn="r">
              <a:defRPr sz="3600" b="1">
                <a:solidFill>
                  <a:srgbClr val="183584"/>
                </a:solidFill>
                <a:effectLst>
                  <a:outerShdw blurRad="177800" dist="177800" dir="5400000" algn="tl" rotWithShape="0">
                    <a:srgbClr val="183584">
                      <a:alpha val="30000"/>
                    </a:srgbClr>
                  </a:outerShdw>
                </a:effectLst>
                <a:latin typeface="Helvetica"/>
                <a:cs typeface="Helvetica"/>
              </a:defRPr>
            </a:lvl1pPr>
          </a:lstStyle>
          <a:p>
            <a:r>
              <a:rPr lang="en-US"/>
              <a:t>Click to edit Master title style</a:t>
            </a:r>
            <a:endParaRPr lang="en-US" dirty="0"/>
          </a:p>
        </p:txBody>
      </p:sp>
      <p:sp>
        <p:nvSpPr>
          <p:cNvPr id="8" name="Line 9"/>
          <p:cNvSpPr>
            <a:spLocks noChangeShapeType="1"/>
          </p:cNvSpPr>
          <p:nvPr/>
        </p:nvSpPr>
        <p:spPr bwMode="auto">
          <a:xfrm rot="10800000">
            <a:off x="381000" y="4876799"/>
            <a:ext cx="8369300" cy="49213"/>
          </a:xfrm>
          <a:prstGeom prst="line">
            <a:avLst/>
          </a:prstGeom>
          <a:noFill/>
          <a:ln w="9525" cap="flat">
            <a:solidFill>
              <a:srgbClr val="171F7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solidFill>
                <a:prstClr val="black"/>
              </a:solidFill>
            </a:endParaRPr>
          </a:p>
        </p:txBody>
      </p:sp>
      <p:sp>
        <p:nvSpPr>
          <p:cNvPr id="9" name="Line 10"/>
          <p:cNvSpPr>
            <a:spLocks noChangeShapeType="1"/>
          </p:cNvSpPr>
          <p:nvPr/>
        </p:nvSpPr>
        <p:spPr bwMode="auto">
          <a:xfrm rot="10800000">
            <a:off x="381000" y="5715000"/>
            <a:ext cx="8369300" cy="11113"/>
          </a:xfrm>
          <a:prstGeom prst="line">
            <a:avLst/>
          </a:prstGeom>
          <a:noFill/>
          <a:ln w="9525" cap="flat">
            <a:solidFill>
              <a:srgbClr val="171F7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solidFill>
                <a:prstClr val="black"/>
              </a:solidFill>
            </a:endParaRPr>
          </a:p>
        </p:txBody>
      </p:sp>
      <p:sp>
        <p:nvSpPr>
          <p:cNvPr id="11" name="Rectangle 3"/>
          <p:cNvSpPr>
            <a:spLocks/>
          </p:cNvSpPr>
          <p:nvPr/>
        </p:nvSpPr>
        <p:spPr bwMode="auto">
          <a:xfrm>
            <a:off x="381000" y="520700"/>
            <a:ext cx="2133600" cy="3898900"/>
          </a:xfrm>
          <a:prstGeom prst="rect">
            <a:avLst/>
          </a:prstGeom>
          <a:solidFill>
            <a:srgbClr val="FFFF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dirty="0">
              <a:solidFill>
                <a:prstClr val="black"/>
              </a:solidFill>
            </a:endParaRPr>
          </a:p>
        </p:txBody>
      </p:sp>
      <p:pic>
        <p:nvPicPr>
          <p:cNvPr id="1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6764" y="2794000"/>
            <a:ext cx="960437"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2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5839" y="2735263"/>
            <a:ext cx="7842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2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700" y="2697163"/>
            <a:ext cx="12160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
        <p:nvSpPr>
          <p:cNvPr id="22" name="Rectangle 8"/>
          <p:cNvSpPr>
            <a:spLocks/>
          </p:cNvSpPr>
          <p:nvPr/>
        </p:nvSpPr>
        <p:spPr bwMode="auto">
          <a:xfrm>
            <a:off x="304800" y="1524000"/>
            <a:ext cx="39624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pPr>
            <a:r>
              <a:rPr lang="en-US" sz="2700" b="1" i="1" spc="-150" dirty="0">
                <a:solidFill>
                  <a:srgbClr val="171F72"/>
                </a:solidFill>
                <a:latin typeface="Palatino Linotype" pitchFamily="18" charset="0"/>
                <a:ea typeface="Palatino" charset="0"/>
                <a:cs typeface="Palatino" charset="0"/>
                <a:sym typeface="Palatino" charset="0"/>
              </a:rPr>
              <a:t>Alliance for Aging, Inc.</a:t>
            </a:r>
          </a:p>
          <a:p>
            <a:pPr algn="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pPr>
            <a:r>
              <a:rPr lang="en-US" sz="1600" b="1" i="1" dirty="0">
                <a:solidFill>
                  <a:srgbClr val="171F72"/>
                </a:solidFill>
                <a:latin typeface="Palatino Linotype" pitchFamily="18" charset="0"/>
                <a:ea typeface="Palatino" charset="0"/>
                <a:cs typeface="Palatino" charset="0"/>
                <a:sym typeface="Palatino" charset="0"/>
              </a:rPr>
              <a:t>Area Agency on Aging for</a:t>
            </a:r>
            <a:br>
              <a:rPr lang="en-US" sz="1600" b="1" i="1" dirty="0">
                <a:solidFill>
                  <a:srgbClr val="171F72"/>
                </a:solidFill>
                <a:latin typeface="Palatino Linotype" pitchFamily="18" charset="0"/>
                <a:ea typeface="Palatino" charset="0"/>
                <a:cs typeface="Palatino" charset="0"/>
                <a:sym typeface="Palatino" charset="0"/>
              </a:rPr>
            </a:br>
            <a:r>
              <a:rPr lang="en-US" sz="1600" b="1" i="1" dirty="0">
                <a:solidFill>
                  <a:srgbClr val="171F72"/>
                </a:solidFill>
                <a:latin typeface="Palatino Linotype" pitchFamily="18" charset="0"/>
                <a:ea typeface="Palatino" charset="0"/>
                <a:cs typeface="Palatino" charset="0"/>
                <a:sym typeface="Palatino" charset="0"/>
              </a:rPr>
              <a:t>Miami‐Dade &amp; Monroe Counties</a:t>
            </a:r>
          </a:p>
        </p:txBody>
      </p:sp>
    </p:spTree>
    <p:extLst>
      <p:ext uri="{BB962C8B-B14F-4D97-AF65-F5344CB8AC3E}">
        <p14:creationId xmlns:p14="http://schemas.microsoft.com/office/powerpoint/2010/main" val="2113884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7" name="Picture 6" descr="bg_botto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69401" cy="6883400"/>
          </a:xfrm>
          <a:prstGeom prst="rect">
            <a:avLst/>
          </a:prstGeom>
        </p:spPr>
      </p:pic>
      <p:pic>
        <p:nvPicPr>
          <p:cNvPr id="3" name="Picture 2" descr="ped_safety_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95400" y="533400"/>
            <a:ext cx="7467600" cy="3898900"/>
          </a:xfrm>
          <a:prstGeom prst="rect">
            <a:avLst/>
          </a:prstGeom>
        </p:spPr>
      </p:pic>
      <p:sp>
        <p:nvSpPr>
          <p:cNvPr id="2" name="Title 1"/>
          <p:cNvSpPr>
            <a:spLocks noGrp="1"/>
          </p:cNvSpPr>
          <p:nvPr>
            <p:ph type="ctrTitle"/>
          </p:nvPr>
        </p:nvSpPr>
        <p:spPr>
          <a:xfrm>
            <a:off x="228600" y="4549775"/>
            <a:ext cx="8610600" cy="1470025"/>
          </a:xfrm>
        </p:spPr>
        <p:txBody>
          <a:bodyPr>
            <a:normAutofit/>
          </a:bodyPr>
          <a:lstStyle>
            <a:lvl1pPr algn="r">
              <a:defRPr sz="3600" b="1">
                <a:solidFill>
                  <a:srgbClr val="183584"/>
                </a:solidFill>
                <a:effectLst>
                  <a:outerShdw blurRad="177800" dist="177800" dir="5400000" algn="tl" rotWithShape="0">
                    <a:srgbClr val="183584">
                      <a:alpha val="30000"/>
                    </a:srgbClr>
                  </a:outerShdw>
                </a:effectLst>
                <a:latin typeface="Helvetica"/>
                <a:cs typeface="Helvetica"/>
              </a:defRPr>
            </a:lvl1pPr>
          </a:lstStyle>
          <a:p>
            <a:r>
              <a:rPr lang="en-US"/>
              <a:t>Click to edit Master title style</a:t>
            </a:r>
            <a:endParaRPr lang="en-US" dirty="0"/>
          </a:p>
        </p:txBody>
      </p:sp>
      <p:sp>
        <p:nvSpPr>
          <p:cNvPr id="8" name="Line 9"/>
          <p:cNvSpPr>
            <a:spLocks noChangeShapeType="1"/>
          </p:cNvSpPr>
          <p:nvPr/>
        </p:nvSpPr>
        <p:spPr bwMode="auto">
          <a:xfrm rot="10800000">
            <a:off x="381000" y="4876799"/>
            <a:ext cx="8369300" cy="49213"/>
          </a:xfrm>
          <a:prstGeom prst="line">
            <a:avLst/>
          </a:prstGeom>
          <a:noFill/>
          <a:ln w="9525" cap="flat">
            <a:solidFill>
              <a:srgbClr val="171F7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solidFill>
                <a:prstClr val="black"/>
              </a:solidFill>
            </a:endParaRPr>
          </a:p>
        </p:txBody>
      </p:sp>
      <p:sp>
        <p:nvSpPr>
          <p:cNvPr id="9" name="Line 10"/>
          <p:cNvSpPr>
            <a:spLocks noChangeShapeType="1"/>
          </p:cNvSpPr>
          <p:nvPr/>
        </p:nvSpPr>
        <p:spPr bwMode="auto">
          <a:xfrm rot="10800000">
            <a:off x="381000" y="5715000"/>
            <a:ext cx="8369300" cy="11113"/>
          </a:xfrm>
          <a:prstGeom prst="line">
            <a:avLst/>
          </a:prstGeom>
          <a:noFill/>
          <a:ln w="9525" cap="flat">
            <a:solidFill>
              <a:srgbClr val="171F7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solidFill>
                <a:prstClr val="black"/>
              </a:solidFill>
            </a:endParaRPr>
          </a:p>
        </p:txBody>
      </p:sp>
      <p:sp>
        <p:nvSpPr>
          <p:cNvPr id="11" name="Rectangle 3"/>
          <p:cNvSpPr>
            <a:spLocks/>
          </p:cNvSpPr>
          <p:nvPr/>
        </p:nvSpPr>
        <p:spPr bwMode="auto">
          <a:xfrm>
            <a:off x="381000" y="520700"/>
            <a:ext cx="2133600" cy="3898900"/>
          </a:xfrm>
          <a:prstGeom prst="rect">
            <a:avLst/>
          </a:prstGeom>
          <a:solidFill>
            <a:srgbClr val="FFFF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dirty="0">
              <a:solidFill>
                <a:prstClr val="black"/>
              </a:solidFill>
            </a:endParaRPr>
          </a:p>
        </p:txBody>
      </p:sp>
      <p:pic>
        <p:nvPicPr>
          <p:cNvPr id="1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6764" y="2794000"/>
            <a:ext cx="960437"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2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5839" y="2735263"/>
            <a:ext cx="7842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2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700" y="2697163"/>
            <a:ext cx="12160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
        <p:nvSpPr>
          <p:cNvPr id="22" name="Rectangle 8"/>
          <p:cNvSpPr>
            <a:spLocks/>
          </p:cNvSpPr>
          <p:nvPr/>
        </p:nvSpPr>
        <p:spPr bwMode="auto">
          <a:xfrm>
            <a:off x="304800" y="1524000"/>
            <a:ext cx="39624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pPr>
            <a:r>
              <a:rPr lang="en-US" sz="2700" b="1" i="1" spc="-150" dirty="0">
                <a:solidFill>
                  <a:srgbClr val="171F72"/>
                </a:solidFill>
                <a:latin typeface="Palatino Linotype" pitchFamily="18" charset="0"/>
                <a:ea typeface="Palatino" charset="0"/>
                <a:cs typeface="Palatino" charset="0"/>
                <a:sym typeface="Palatino" charset="0"/>
              </a:rPr>
              <a:t>Alliance for Aging, Inc.</a:t>
            </a:r>
          </a:p>
          <a:p>
            <a:pPr algn="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pPr>
            <a:r>
              <a:rPr lang="en-US" sz="1600" b="1" i="1" dirty="0">
                <a:solidFill>
                  <a:srgbClr val="171F72"/>
                </a:solidFill>
                <a:latin typeface="Palatino Linotype" pitchFamily="18" charset="0"/>
                <a:ea typeface="Palatino" charset="0"/>
                <a:cs typeface="Palatino" charset="0"/>
                <a:sym typeface="Palatino" charset="0"/>
              </a:rPr>
              <a:t>Area Agency on Aging for</a:t>
            </a:r>
            <a:br>
              <a:rPr lang="en-US" sz="1600" b="1" i="1" dirty="0">
                <a:solidFill>
                  <a:srgbClr val="171F72"/>
                </a:solidFill>
                <a:latin typeface="Palatino Linotype" pitchFamily="18" charset="0"/>
                <a:ea typeface="Palatino" charset="0"/>
                <a:cs typeface="Palatino" charset="0"/>
                <a:sym typeface="Palatino" charset="0"/>
              </a:rPr>
            </a:br>
            <a:r>
              <a:rPr lang="en-US" sz="1600" b="1" i="1" dirty="0">
                <a:solidFill>
                  <a:srgbClr val="171F72"/>
                </a:solidFill>
                <a:latin typeface="Palatino Linotype" pitchFamily="18" charset="0"/>
                <a:ea typeface="Palatino" charset="0"/>
                <a:cs typeface="Palatino" charset="0"/>
                <a:sym typeface="Palatino" charset="0"/>
              </a:rPr>
              <a:t>Miami‐Dade &amp; Monroe Counties</a:t>
            </a:r>
          </a:p>
        </p:txBody>
      </p:sp>
    </p:spTree>
    <p:extLst>
      <p:ext uri="{BB962C8B-B14F-4D97-AF65-F5344CB8AC3E}">
        <p14:creationId xmlns:p14="http://schemas.microsoft.com/office/powerpoint/2010/main" val="157672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7" name="Picture 6" descr="bg_botto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69401" cy="6883400"/>
          </a:xfrm>
          <a:prstGeom prst="rect">
            <a:avLst/>
          </a:prstGeom>
        </p:spPr>
      </p:pic>
      <p:pic>
        <p:nvPicPr>
          <p:cNvPr id="3" name="Picture 2" descr="ped_safety_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95400" y="533400"/>
            <a:ext cx="7467600" cy="3898900"/>
          </a:xfrm>
          <a:prstGeom prst="rect">
            <a:avLst/>
          </a:prstGeom>
        </p:spPr>
      </p:pic>
      <p:sp>
        <p:nvSpPr>
          <p:cNvPr id="2" name="Title 1"/>
          <p:cNvSpPr>
            <a:spLocks noGrp="1"/>
          </p:cNvSpPr>
          <p:nvPr>
            <p:ph type="ctrTitle"/>
          </p:nvPr>
        </p:nvSpPr>
        <p:spPr>
          <a:xfrm>
            <a:off x="228600" y="4549775"/>
            <a:ext cx="8610600" cy="1470025"/>
          </a:xfrm>
        </p:spPr>
        <p:txBody>
          <a:bodyPr>
            <a:normAutofit/>
          </a:bodyPr>
          <a:lstStyle>
            <a:lvl1pPr algn="r">
              <a:defRPr sz="3600" b="1">
                <a:solidFill>
                  <a:srgbClr val="183584"/>
                </a:solidFill>
                <a:effectLst>
                  <a:outerShdw blurRad="177800" dist="177800" dir="5400000" algn="tl" rotWithShape="0">
                    <a:srgbClr val="183584">
                      <a:alpha val="30000"/>
                    </a:srgbClr>
                  </a:outerShdw>
                </a:effectLst>
                <a:latin typeface="Helvetica"/>
                <a:cs typeface="Helvetica"/>
              </a:defRPr>
            </a:lvl1pPr>
          </a:lstStyle>
          <a:p>
            <a:r>
              <a:rPr lang="en-US"/>
              <a:t>Click to edit Master title style</a:t>
            </a:r>
            <a:endParaRPr lang="en-US" dirty="0"/>
          </a:p>
        </p:txBody>
      </p:sp>
      <p:sp>
        <p:nvSpPr>
          <p:cNvPr id="8" name="Line 9"/>
          <p:cNvSpPr>
            <a:spLocks noChangeShapeType="1"/>
          </p:cNvSpPr>
          <p:nvPr/>
        </p:nvSpPr>
        <p:spPr bwMode="auto">
          <a:xfrm rot="10800000">
            <a:off x="381000" y="4876799"/>
            <a:ext cx="8369300" cy="49213"/>
          </a:xfrm>
          <a:prstGeom prst="line">
            <a:avLst/>
          </a:prstGeom>
          <a:noFill/>
          <a:ln w="9525" cap="flat">
            <a:solidFill>
              <a:srgbClr val="171F7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solidFill>
                <a:prstClr val="black"/>
              </a:solidFill>
            </a:endParaRPr>
          </a:p>
        </p:txBody>
      </p:sp>
      <p:sp>
        <p:nvSpPr>
          <p:cNvPr id="9" name="Line 10"/>
          <p:cNvSpPr>
            <a:spLocks noChangeShapeType="1"/>
          </p:cNvSpPr>
          <p:nvPr/>
        </p:nvSpPr>
        <p:spPr bwMode="auto">
          <a:xfrm rot="10800000">
            <a:off x="381000" y="5715000"/>
            <a:ext cx="8369300" cy="11113"/>
          </a:xfrm>
          <a:prstGeom prst="line">
            <a:avLst/>
          </a:prstGeom>
          <a:noFill/>
          <a:ln w="9525" cap="flat">
            <a:solidFill>
              <a:srgbClr val="171F7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solidFill>
                <a:prstClr val="black"/>
              </a:solidFill>
            </a:endParaRPr>
          </a:p>
        </p:txBody>
      </p:sp>
      <p:sp>
        <p:nvSpPr>
          <p:cNvPr id="11" name="Rectangle 3"/>
          <p:cNvSpPr>
            <a:spLocks/>
          </p:cNvSpPr>
          <p:nvPr/>
        </p:nvSpPr>
        <p:spPr bwMode="auto">
          <a:xfrm>
            <a:off x="381000" y="520700"/>
            <a:ext cx="2133600" cy="3898900"/>
          </a:xfrm>
          <a:prstGeom prst="rect">
            <a:avLst/>
          </a:prstGeom>
          <a:solidFill>
            <a:srgbClr val="FFFF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dirty="0">
              <a:solidFill>
                <a:prstClr val="black"/>
              </a:solidFill>
            </a:endParaRPr>
          </a:p>
        </p:txBody>
      </p:sp>
      <p:pic>
        <p:nvPicPr>
          <p:cNvPr id="1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6764" y="2794000"/>
            <a:ext cx="960437"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2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5839" y="2735263"/>
            <a:ext cx="7842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2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700" y="2697163"/>
            <a:ext cx="12160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
        <p:nvSpPr>
          <p:cNvPr id="22" name="Rectangle 8"/>
          <p:cNvSpPr>
            <a:spLocks/>
          </p:cNvSpPr>
          <p:nvPr/>
        </p:nvSpPr>
        <p:spPr bwMode="auto">
          <a:xfrm>
            <a:off x="304800" y="1524000"/>
            <a:ext cx="39624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pPr>
            <a:r>
              <a:rPr lang="en-US" sz="2700" b="1" i="1" spc="-150" dirty="0">
                <a:solidFill>
                  <a:srgbClr val="171F72"/>
                </a:solidFill>
                <a:latin typeface="Palatino Linotype" pitchFamily="18" charset="0"/>
                <a:ea typeface="Palatino" charset="0"/>
                <a:cs typeface="Palatino" charset="0"/>
                <a:sym typeface="Palatino" charset="0"/>
              </a:rPr>
              <a:t>Alliance for Aging, Inc.</a:t>
            </a:r>
          </a:p>
          <a:p>
            <a:pPr algn="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pPr>
            <a:r>
              <a:rPr lang="en-US" sz="1600" b="1" i="1" dirty="0">
                <a:solidFill>
                  <a:srgbClr val="171F72"/>
                </a:solidFill>
                <a:latin typeface="Palatino Linotype" pitchFamily="18" charset="0"/>
                <a:ea typeface="Palatino" charset="0"/>
                <a:cs typeface="Palatino" charset="0"/>
                <a:sym typeface="Palatino" charset="0"/>
              </a:rPr>
              <a:t>Area Agency on Aging for</a:t>
            </a:r>
            <a:br>
              <a:rPr lang="en-US" sz="1600" b="1" i="1" dirty="0">
                <a:solidFill>
                  <a:srgbClr val="171F72"/>
                </a:solidFill>
                <a:latin typeface="Palatino Linotype" pitchFamily="18" charset="0"/>
                <a:ea typeface="Palatino" charset="0"/>
                <a:cs typeface="Palatino" charset="0"/>
                <a:sym typeface="Palatino" charset="0"/>
              </a:rPr>
            </a:br>
            <a:r>
              <a:rPr lang="en-US" sz="1600" b="1" i="1" dirty="0">
                <a:solidFill>
                  <a:srgbClr val="171F72"/>
                </a:solidFill>
                <a:latin typeface="Palatino Linotype" pitchFamily="18" charset="0"/>
                <a:ea typeface="Palatino" charset="0"/>
                <a:cs typeface="Palatino" charset="0"/>
                <a:sym typeface="Palatino" charset="0"/>
              </a:rPr>
              <a:t>Miami‐Dade &amp; Monroe Counties</a:t>
            </a:r>
          </a:p>
        </p:txBody>
      </p:sp>
    </p:spTree>
    <p:extLst>
      <p:ext uri="{BB962C8B-B14F-4D97-AF65-F5344CB8AC3E}">
        <p14:creationId xmlns:p14="http://schemas.microsoft.com/office/powerpoint/2010/main" val="1045103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7" name="Picture 6" descr="bg_botto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69401" cy="6883400"/>
          </a:xfrm>
          <a:prstGeom prst="rect">
            <a:avLst/>
          </a:prstGeom>
        </p:spPr>
      </p:pic>
      <p:pic>
        <p:nvPicPr>
          <p:cNvPr id="4" name="Picture 3" descr="ped_safety_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95400" y="533400"/>
            <a:ext cx="7467600" cy="3898900"/>
          </a:xfrm>
          <a:prstGeom prst="rect">
            <a:avLst/>
          </a:prstGeom>
        </p:spPr>
      </p:pic>
      <p:sp>
        <p:nvSpPr>
          <p:cNvPr id="2" name="Title 1"/>
          <p:cNvSpPr>
            <a:spLocks noGrp="1"/>
          </p:cNvSpPr>
          <p:nvPr>
            <p:ph type="ctrTitle"/>
          </p:nvPr>
        </p:nvSpPr>
        <p:spPr>
          <a:xfrm>
            <a:off x="228600" y="4549775"/>
            <a:ext cx="8610600" cy="1470025"/>
          </a:xfrm>
        </p:spPr>
        <p:txBody>
          <a:bodyPr>
            <a:normAutofit/>
          </a:bodyPr>
          <a:lstStyle>
            <a:lvl1pPr algn="r">
              <a:defRPr sz="3600" b="1">
                <a:solidFill>
                  <a:srgbClr val="183584"/>
                </a:solidFill>
                <a:effectLst>
                  <a:outerShdw blurRad="177800" dist="177800" dir="5400000" algn="tl" rotWithShape="0">
                    <a:srgbClr val="183584">
                      <a:alpha val="30000"/>
                    </a:srgbClr>
                  </a:outerShdw>
                </a:effectLst>
                <a:latin typeface="Helvetica"/>
                <a:cs typeface="Helvetica"/>
              </a:defRPr>
            </a:lvl1pPr>
          </a:lstStyle>
          <a:p>
            <a:r>
              <a:rPr lang="en-US"/>
              <a:t>Click to edit Master title style</a:t>
            </a:r>
            <a:endParaRPr lang="en-US" dirty="0"/>
          </a:p>
        </p:txBody>
      </p:sp>
      <p:sp>
        <p:nvSpPr>
          <p:cNvPr id="8" name="Line 9"/>
          <p:cNvSpPr>
            <a:spLocks noChangeShapeType="1"/>
          </p:cNvSpPr>
          <p:nvPr/>
        </p:nvSpPr>
        <p:spPr bwMode="auto">
          <a:xfrm rot="10800000">
            <a:off x="381000" y="4876799"/>
            <a:ext cx="8369300" cy="49213"/>
          </a:xfrm>
          <a:prstGeom prst="line">
            <a:avLst/>
          </a:prstGeom>
          <a:noFill/>
          <a:ln w="9525" cap="flat">
            <a:solidFill>
              <a:srgbClr val="171F7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solidFill>
                <a:prstClr val="black"/>
              </a:solidFill>
            </a:endParaRPr>
          </a:p>
        </p:txBody>
      </p:sp>
      <p:sp>
        <p:nvSpPr>
          <p:cNvPr id="9" name="Line 10"/>
          <p:cNvSpPr>
            <a:spLocks noChangeShapeType="1"/>
          </p:cNvSpPr>
          <p:nvPr/>
        </p:nvSpPr>
        <p:spPr bwMode="auto">
          <a:xfrm rot="10800000">
            <a:off x="381000" y="5715000"/>
            <a:ext cx="8369300" cy="11113"/>
          </a:xfrm>
          <a:prstGeom prst="line">
            <a:avLst/>
          </a:prstGeom>
          <a:noFill/>
          <a:ln w="9525" cap="flat">
            <a:solidFill>
              <a:srgbClr val="171F7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solidFill>
                <a:prstClr val="black"/>
              </a:solidFill>
            </a:endParaRPr>
          </a:p>
        </p:txBody>
      </p:sp>
      <p:sp>
        <p:nvSpPr>
          <p:cNvPr id="11" name="Rectangle 3"/>
          <p:cNvSpPr>
            <a:spLocks/>
          </p:cNvSpPr>
          <p:nvPr/>
        </p:nvSpPr>
        <p:spPr bwMode="auto">
          <a:xfrm>
            <a:off x="381000" y="520700"/>
            <a:ext cx="2133600" cy="3898900"/>
          </a:xfrm>
          <a:prstGeom prst="rect">
            <a:avLst/>
          </a:prstGeom>
          <a:solidFill>
            <a:srgbClr val="FFFF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dirty="0">
              <a:solidFill>
                <a:prstClr val="black"/>
              </a:solidFill>
            </a:endParaRPr>
          </a:p>
        </p:txBody>
      </p:sp>
      <p:pic>
        <p:nvPicPr>
          <p:cNvPr id="1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6764" y="2794000"/>
            <a:ext cx="960437"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2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5839" y="2735263"/>
            <a:ext cx="7842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2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700" y="2697163"/>
            <a:ext cx="12160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
        <p:nvSpPr>
          <p:cNvPr id="22" name="Rectangle 8"/>
          <p:cNvSpPr>
            <a:spLocks/>
          </p:cNvSpPr>
          <p:nvPr/>
        </p:nvSpPr>
        <p:spPr bwMode="auto">
          <a:xfrm>
            <a:off x="304800" y="1524000"/>
            <a:ext cx="39624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pPr>
            <a:r>
              <a:rPr lang="en-US" sz="2700" b="1" i="1" spc="-150" dirty="0">
                <a:solidFill>
                  <a:srgbClr val="171F72"/>
                </a:solidFill>
                <a:latin typeface="Palatino Linotype" pitchFamily="18" charset="0"/>
                <a:ea typeface="Palatino" charset="0"/>
                <a:cs typeface="Palatino" charset="0"/>
                <a:sym typeface="Palatino" charset="0"/>
              </a:rPr>
              <a:t>Alliance for Aging, Inc.</a:t>
            </a:r>
          </a:p>
          <a:p>
            <a:pPr algn="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pPr>
            <a:r>
              <a:rPr lang="en-US" sz="1600" b="1" i="1" dirty="0">
                <a:solidFill>
                  <a:srgbClr val="171F72"/>
                </a:solidFill>
                <a:latin typeface="Palatino Linotype" pitchFamily="18" charset="0"/>
                <a:ea typeface="Palatino" charset="0"/>
                <a:cs typeface="Palatino" charset="0"/>
                <a:sym typeface="Palatino" charset="0"/>
              </a:rPr>
              <a:t>Area Agency on Aging for</a:t>
            </a:r>
            <a:br>
              <a:rPr lang="en-US" sz="1600" b="1" i="1" dirty="0">
                <a:solidFill>
                  <a:srgbClr val="171F72"/>
                </a:solidFill>
                <a:latin typeface="Palatino Linotype" pitchFamily="18" charset="0"/>
                <a:ea typeface="Palatino" charset="0"/>
                <a:cs typeface="Palatino" charset="0"/>
                <a:sym typeface="Palatino" charset="0"/>
              </a:rPr>
            </a:br>
            <a:r>
              <a:rPr lang="en-US" sz="1600" b="1" i="1" dirty="0">
                <a:solidFill>
                  <a:srgbClr val="171F72"/>
                </a:solidFill>
                <a:latin typeface="Palatino Linotype" pitchFamily="18" charset="0"/>
                <a:ea typeface="Palatino" charset="0"/>
                <a:cs typeface="Palatino" charset="0"/>
                <a:sym typeface="Palatino" charset="0"/>
              </a:rPr>
              <a:t>Miami‐Dade &amp; Monroe Counties</a:t>
            </a:r>
          </a:p>
        </p:txBody>
      </p:sp>
    </p:spTree>
    <p:extLst>
      <p:ext uri="{BB962C8B-B14F-4D97-AF65-F5344CB8AC3E}">
        <p14:creationId xmlns:p14="http://schemas.microsoft.com/office/powerpoint/2010/main" val="37163009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pic>
        <p:nvPicPr>
          <p:cNvPr id="7" name="Picture 6" descr="bg_botto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69401" cy="6883400"/>
          </a:xfrm>
          <a:prstGeom prst="rect">
            <a:avLst/>
          </a:prstGeom>
        </p:spPr>
      </p:pic>
      <p:pic>
        <p:nvPicPr>
          <p:cNvPr id="3" name="Picture 2" descr="ped_safety_7.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95400" y="533400"/>
            <a:ext cx="7467600" cy="3898900"/>
          </a:xfrm>
          <a:prstGeom prst="rect">
            <a:avLst/>
          </a:prstGeom>
        </p:spPr>
      </p:pic>
      <p:sp>
        <p:nvSpPr>
          <p:cNvPr id="2" name="Title 1"/>
          <p:cNvSpPr>
            <a:spLocks noGrp="1"/>
          </p:cNvSpPr>
          <p:nvPr>
            <p:ph type="ctrTitle"/>
          </p:nvPr>
        </p:nvSpPr>
        <p:spPr>
          <a:xfrm>
            <a:off x="228600" y="4549775"/>
            <a:ext cx="8610600" cy="1470025"/>
          </a:xfrm>
        </p:spPr>
        <p:txBody>
          <a:bodyPr>
            <a:normAutofit/>
          </a:bodyPr>
          <a:lstStyle>
            <a:lvl1pPr algn="r">
              <a:defRPr sz="3600" b="1">
                <a:solidFill>
                  <a:srgbClr val="183584"/>
                </a:solidFill>
                <a:effectLst>
                  <a:outerShdw blurRad="177800" dist="177800" dir="5400000" algn="tl" rotWithShape="0">
                    <a:srgbClr val="183584">
                      <a:alpha val="30000"/>
                    </a:srgbClr>
                  </a:outerShdw>
                </a:effectLst>
                <a:latin typeface="Helvetica"/>
                <a:cs typeface="Helvetica"/>
              </a:defRPr>
            </a:lvl1pPr>
          </a:lstStyle>
          <a:p>
            <a:r>
              <a:rPr lang="en-US"/>
              <a:t>Click to edit Master title style</a:t>
            </a:r>
            <a:endParaRPr lang="en-US" dirty="0"/>
          </a:p>
        </p:txBody>
      </p:sp>
      <p:sp>
        <p:nvSpPr>
          <p:cNvPr id="8" name="Line 9"/>
          <p:cNvSpPr>
            <a:spLocks noChangeShapeType="1"/>
          </p:cNvSpPr>
          <p:nvPr/>
        </p:nvSpPr>
        <p:spPr bwMode="auto">
          <a:xfrm rot="10800000">
            <a:off x="381000" y="4876799"/>
            <a:ext cx="8369300" cy="49213"/>
          </a:xfrm>
          <a:prstGeom prst="line">
            <a:avLst/>
          </a:prstGeom>
          <a:noFill/>
          <a:ln w="9525" cap="flat">
            <a:solidFill>
              <a:srgbClr val="171F7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solidFill>
                <a:prstClr val="black"/>
              </a:solidFill>
            </a:endParaRPr>
          </a:p>
        </p:txBody>
      </p:sp>
      <p:sp>
        <p:nvSpPr>
          <p:cNvPr id="9" name="Line 10"/>
          <p:cNvSpPr>
            <a:spLocks noChangeShapeType="1"/>
          </p:cNvSpPr>
          <p:nvPr/>
        </p:nvSpPr>
        <p:spPr bwMode="auto">
          <a:xfrm rot="10800000">
            <a:off x="381000" y="5715000"/>
            <a:ext cx="8369300" cy="11113"/>
          </a:xfrm>
          <a:prstGeom prst="line">
            <a:avLst/>
          </a:prstGeom>
          <a:noFill/>
          <a:ln w="9525" cap="flat">
            <a:solidFill>
              <a:srgbClr val="171F7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solidFill>
                <a:prstClr val="black"/>
              </a:solidFill>
            </a:endParaRPr>
          </a:p>
        </p:txBody>
      </p:sp>
      <p:sp>
        <p:nvSpPr>
          <p:cNvPr id="11" name="Rectangle 3"/>
          <p:cNvSpPr>
            <a:spLocks/>
          </p:cNvSpPr>
          <p:nvPr/>
        </p:nvSpPr>
        <p:spPr bwMode="auto">
          <a:xfrm>
            <a:off x="381000" y="520700"/>
            <a:ext cx="2133600" cy="3898900"/>
          </a:xfrm>
          <a:prstGeom prst="rect">
            <a:avLst/>
          </a:prstGeom>
          <a:solidFill>
            <a:srgbClr val="FFFF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dirty="0">
              <a:solidFill>
                <a:prstClr val="black"/>
              </a:solidFill>
            </a:endParaRPr>
          </a:p>
        </p:txBody>
      </p:sp>
      <p:pic>
        <p:nvPicPr>
          <p:cNvPr id="1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6764" y="2794000"/>
            <a:ext cx="960437"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2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5839" y="2735263"/>
            <a:ext cx="7842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2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700" y="2697163"/>
            <a:ext cx="12160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
        <p:nvSpPr>
          <p:cNvPr id="22" name="Rectangle 8"/>
          <p:cNvSpPr>
            <a:spLocks/>
          </p:cNvSpPr>
          <p:nvPr/>
        </p:nvSpPr>
        <p:spPr bwMode="auto">
          <a:xfrm>
            <a:off x="304800" y="1524000"/>
            <a:ext cx="39624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pPr>
            <a:r>
              <a:rPr lang="en-US" sz="2700" b="1" i="1" spc="-150" dirty="0">
                <a:solidFill>
                  <a:srgbClr val="171F72"/>
                </a:solidFill>
                <a:latin typeface="Palatino Linotype" pitchFamily="18" charset="0"/>
                <a:ea typeface="Palatino" charset="0"/>
                <a:cs typeface="Palatino" charset="0"/>
                <a:sym typeface="Palatino" charset="0"/>
              </a:rPr>
              <a:t>Alliance for Aging, Inc.</a:t>
            </a:r>
          </a:p>
          <a:p>
            <a:pPr algn="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pPr>
            <a:r>
              <a:rPr lang="en-US" sz="1600" b="1" i="1" dirty="0">
                <a:solidFill>
                  <a:srgbClr val="171F72"/>
                </a:solidFill>
                <a:latin typeface="Palatino Linotype" pitchFamily="18" charset="0"/>
                <a:ea typeface="Palatino" charset="0"/>
                <a:cs typeface="Palatino" charset="0"/>
                <a:sym typeface="Palatino" charset="0"/>
              </a:rPr>
              <a:t>Area Agency on Aging for</a:t>
            </a:r>
            <a:br>
              <a:rPr lang="en-US" sz="1600" b="1" i="1" dirty="0">
                <a:solidFill>
                  <a:srgbClr val="171F72"/>
                </a:solidFill>
                <a:latin typeface="Palatino Linotype" pitchFamily="18" charset="0"/>
                <a:ea typeface="Palatino" charset="0"/>
                <a:cs typeface="Palatino" charset="0"/>
                <a:sym typeface="Palatino" charset="0"/>
              </a:rPr>
            </a:br>
            <a:r>
              <a:rPr lang="en-US" sz="1600" b="1" i="1" dirty="0">
                <a:solidFill>
                  <a:srgbClr val="171F72"/>
                </a:solidFill>
                <a:latin typeface="Palatino Linotype" pitchFamily="18" charset="0"/>
                <a:ea typeface="Palatino" charset="0"/>
                <a:cs typeface="Palatino" charset="0"/>
                <a:sym typeface="Palatino" charset="0"/>
              </a:rPr>
              <a:t>Miami‐Dade &amp; Monroe Counties</a:t>
            </a:r>
          </a:p>
        </p:txBody>
      </p:sp>
    </p:spTree>
    <p:extLst>
      <p:ext uri="{BB962C8B-B14F-4D97-AF65-F5344CB8AC3E}">
        <p14:creationId xmlns:p14="http://schemas.microsoft.com/office/powerpoint/2010/main" val="433371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lvl1pPr algn="l">
              <a:defRPr b="0" i="0" spc="-150">
                <a:solidFill>
                  <a:schemeClr val="bg1"/>
                </a:solidFill>
                <a:latin typeface="Palatino Linotype"/>
                <a:cs typeface="Palatino Linotype"/>
              </a:defRPr>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marL="342900" indent="-342900">
              <a:buClr>
                <a:srgbClr val="183584"/>
              </a:buClr>
              <a:buSzPct val="75000"/>
              <a:buFont typeface="Arial" pitchFamily="34" charset="0"/>
              <a:buChar char="►"/>
              <a:defRPr sz="2600" spc="-100" baseline="0">
                <a:latin typeface="Arial"/>
                <a:cs typeface="Arial"/>
              </a:defRPr>
            </a:lvl1pPr>
            <a:lvl2pPr marL="742950" indent="-285750">
              <a:buClr>
                <a:srgbClr val="183584"/>
              </a:buClr>
              <a:buSzPct val="125000"/>
              <a:buFont typeface="Lucida Grande"/>
              <a:buChar char="●"/>
              <a:defRPr sz="2200" spc="-100" baseline="0">
                <a:latin typeface="Arial"/>
                <a:cs typeface="Arial"/>
              </a:defRPr>
            </a:lvl2pPr>
            <a:lvl3pPr marL="1143000" indent="-228600">
              <a:buClr>
                <a:srgbClr val="183584"/>
              </a:buClr>
              <a:buSzPct val="125000"/>
              <a:buFont typeface="Lucida Grande"/>
              <a:buChar char="⁃"/>
              <a:defRPr sz="2000">
                <a:latin typeface="Arial"/>
                <a:cs typeface="Arial"/>
              </a:defRPr>
            </a:lvl3pPr>
            <a:lvl4pPr>
              <a:defRPr sz="1800">
                <a:latin typeface="Arial"/>
                <a:cs typeface="Arial"/>
              </a:defRPr>
            </a:lvl4pPr>
            <a:lvl5pPr>
              <a:defRPr sz="16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4924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9EB786-D310-45FE-8FC5-47F199A25652}" type="datetimeFigureOut">
              <a:rPr lang="en-US" smtClean="0"/>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5709FE-8DC3-487B-9626-BDFF81886898}" type="slidenum">
              <a:rPr lang="en-US" smtClean="0"/>
              <a:t>‹#›</a:t>
            </a:fld>
            <a:endParaRPr lang="en-US" dirty="0"/>
          </a:p>
        </p:txBody>
      </p:sp>
    </p:spTree>
    <p:extLst>
      <p:ext uri="{BB962C8B-B14F-4D97-AF65-F5344CB8AC3E}">
        <p14:creationId xmlns:p14="http://schemas.microsoft.com/office/powerpoint/2010/main" val="33419917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lvl1pPr algn="l">
              <a:defRPr b="0" i="0" spc="-150">
                <a:solidFill>
                  <a:schemeClr val="bg1"/>
                </a:solidFill>
                <a:latin typeface="Palatino Linotype"/>
                <a:cs typeface="Palatino Linotype"/>
              </a:defRPr>
            </a:lvl1pPr>
          </a:lstStyle>
          <a:p>
            <a:r>
              <a:rPr lang="en-US"/>
              <a:t>Click to edit Master title style</a:t>
            </a:r>
            <a:endParaRPr lang="en-US" dirty="0"/>
          </a:p>
        </p:txBody>
      </p:sp>
      <p:sp>
        <p:nvSpPr>
          <p:cNvPr id="3" name="Content Placeholder 2"/>
          <p:cNvSpPr>
            <a:spLocks noGrp="1"/>
          </p:cNvSpPr>
          <p:nvPr>
            <p:ph idx="1"/>
          </p:nvPr>
        </p:nvSpPr>
        <p:spPr>
          <a:xfrm>
            <a:off x="457200" y="3200400"/>
            <a:ext cx="8229600" cy="2925763"/>
          </a:xfrm>
        </p:spPr>
        <p:txBody>
          <a:bodyPr>
            <a:normAutofit/>
          </a:bodyPr>
          <a:lstStyle>
            <a:lvl1pPr marL="342900" indent="-342900">
              <a:buClr>
                <a:srgbClr val="183584"/>
              </a:buClr>
              <a:buSzPct val="75000"/>
              <a:buFont typeface="Arial" pitchFamily="34" charset="0"/>
              <a:buChar char="►"/>
              <a:defRPr sz="2600" spc="-150">
                <a:latin typeface="Arial"/>
                <a:cs typeface="Arial"/>
              </a:defRPr>
            </a:lvl1pPr>
            <a:lvl2pPr marL="742950" indent="-285750">
              <a:buClr>
                <a:srgbClr val="183584"/>
              </a:buClr>
              <a:buSzPct val="125000"/>
              <a:buFont typeface="Lucida Grande"/>
              <a:buChar char="●"/>
              <a:defRPr sz="2200" spc="-150">
                <a:latin typeface="Arial"/>
                <a:cs typeface="Arial"/>
              </a:defRPr>
            </a:lvl2pPr>
            <a:lvl3pPr marL="1143000" indent="-228600">
              <a:buClr>
                <a:srgbClr val="183584"/>
              </a:buClr>
              <a:buSzPct val="125000"/>
              <a:buFont typeface="Lucida Grande"/>
              <a:buChar char="⁃"/>
              <a:defRPr sz="2000">
                <a:latin typeface="Arial"/>
                <a:cs typeface="Arial"/>
              </a:defRPr>
            </a:lvl3pPr>
            <a:lvl4pPr>
              <a:defRPr sz="1800">
                <a:latin typeface="Arial"/>
                <a:cs typeface="Arial"/>
              </a:defRPr>
            </a:lvl4pPr>
            <a:lvl5pPr>
              <a:defRPr sz="16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p:nvSpPr>
        <p:spPr>
          <a:xfrm>
            <a:off x="457200" y="1752600"/>
            <a:ext cx="8229600" cy="523220"/>
          </a:xfrm>
          <a:prstGeom prst="rect">
            <a:avLst/>
          </a:prstGeom>
          <a:noFill/>
        </p:spPr>
        <p:txBody>
          <a:bodyPr wrap="square" rtlCol="0">
            <a:spAutoFit/>
          </a:bodyPr>
          <a:lstStyle/>
          <a:p>
            <a:r>
              <a:rPr lang="en-US" sz="2800" spc="-150" dirty="0">
                <a:solidFill>
                  <a:prstClr val="black"/>
                </a:solidFill>
                <a:latin typeface="Arial"/>
                <a:cs typeface="Arial"/>
              </a:rPr>
              <a:t>Paragraph text here…</a:t>
            </a:r>
          </a:p>
        </p:txBody>
      </p:sp>
    </p:spTree>
    <p:extLst>
      <p:ext uri="{BB962C8B-B14F-4D97-AF65-F5344CB8AC3E}">
        <p14:creationId xmlns:p14="http://schemas.microsoft.com/office/powerpoint/2010/main" val="10747874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5174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95657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310826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40939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9EB786-D310-45FE-8FC5-47F199A25652}" type="datetimeFigureOut">
              <a:rPr lang="en-US" smtClean="0"/>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5709FE-8DC3-487B-9626-BDFF81886898}" type="slidenum">
              <a:rPr lang="en-US" smtClean="0"/>
              <a:t>‹#›</a:t>
            </a:fld>
            <a:endParaRPr lang="en-US" dirty="0"/>
          </a:p>
        </p:txBody>
      </p:sp>
    </p:spTree>
    <p:extLst>
      <p:ext uri="{BB962C8B-B14F-4D97-AF65-F5344CB8AC3E}">
        <p14:creationId xmlns:p14="http://schemas.microsoft.com/office/powerpoint/2010/main" val="1247782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9EB786-D310-45FE-8FC5-47F199A25652}" type="datetimeFigureOut">
              <a:rPr lang="en-US" smtClean="0"/>
              <a:t>4/30/2024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5709FE-8DC3-487B-9626-BDFF81886898}" type="slidenum">
              <a:rPr lang="en-US" smtClean="0"/>
              <a:t>‹#›</a:t>
            </a:fld>
            <a:endParaRPr lang="en-US" dirty="0"/>
          </a:p>
        </p:txBody>
      </p:sp>
    </p:spTree>
    <p:extLst>
      <p:ext uri="{BB962C8B-B14F-4D97-AF65-F5344CB8AC3E}">
        <p14:creationId xmlns:p14="http://schemas.microsoft.com/office/powerpoint/2010/main" val="2595709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9EB786-D310-45FE-8FC5-47F199A25652}" type="datetimeFigureOut">
              <a:rPr lang="en-US" smtClean="0"/>
              <a:t>4/30/2024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5709FE-8DC3-487B-9626-BDFF81886898}" type="slidenum">
              <a:rPr lang="en-US" smtClean="0"/>
              <a:t>‹#›</a:t>
            </a:fld>
            <a:endParaRPr lang="en-US" dirty="0"/>
          </a:p>
        </p:txBody>
      </p:sp>
    </p:spTree>
    <p:extLst>
      <p:ext uri="{BB962C8B-B14F-4D97-AF65-F5344CB8AC3E}">
        <p14:creationId xmlns:p14="http://schemas.microsoft.com/office/powerpoint/2010/main" val="1398485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9EB786-D310-45FE-8FC5-47F199A25652}" type="datetimeFigureOut">
              <a:rPr lang="en-US" smtClean="0"/>
              <a:t>4/30/2024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5709FE-8DC3-487B-9626-BDFF81886898}" type="slidenum">
              <a:rPr lang="en-US" smtClean="0"/>
              <a:t>‹#›</a:t>
            </a:fld>
            <a:endParaRPr lang="en-US" dirty="0"/>
          </a:p>
        </p:txBody>
      </p:sp>
    </p:spTree>
    <p:extLst>
      <p:ext uri="{BB962C8B-B14F-4D97-AF65-F5344CB8AC3E}">
        <p14:creationId xmlns:p14="http://schemas.microsoft.com/office/powerpoint/2010/main" val="2099499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9EB786-D310-45FE-8FC5-47F199A25652}" type="datetimeFigureOut">
              <a:rPr lang="en-US" smtClean="0"/>
              <a:t>4/30/2024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5709FE-8DC3-487B-9626-BDFF81886898}" type="slidenum">
              <a:rPr lang="en-US" smtClean="0"/>
              <a:t>‹#›</a:t>
            </a:fld>
            <a:endParaRPr lang="en-US" dirty="0"/>
          </a:p>
        </p:txBody>
      </p:sp>
    </p:spTree>
    <p:extLst>
      <p:ext uri="{BB962C8B-B14F-4D97-AF65-F5344CB8AC3E}">
        <p14:creationId xmlns:p14="http://schemas.microsoft.com/office/powerpoint/2010/main" val="3718473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9EB786-D310-45FE-8FC5-47F199A25652}" type="datetimeFigureOut">
              <a:rPr lang="en-US" smtClean="0"/>
              <a:t>4/30/2024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5709FE-8DC3-487B-9626-BDFF81886898}" type="slidenum">
              <a:rPr lang="en-US" smtClean="0"/>
              <a:t>‹#›</a:t>
            </a:fld>
            <a:endParaRPr lang="en-US" dirty="0"/>
          </a:p>
        </p:txBody>
      </p:sp>
    </p:spTree>
    <p:extLst>
      <p:ext uri="{BB962C8B-B14F-4D97-AF65-F5344CB8AC3E}">
        <p14:creationId xmlns:p14="http://schemas.microsoft.com/office/powerpoint/2010/main" val="1038643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9EB786-D310-45FE-8FC5-47F199A25652}" type="datetimeFigureOut">
              <a:rPr lang="en-US" smtClean="0"/>
              <a:t>4/30/2024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5709FE-8DC3-487B-9626-BDFF81886898}" type="slidenum">
              <a:rPr lang="en-US" smtClean="0"/>
              <a:t>‹#›</a:t>
            </a:fld>
            <a:endParaRPr lang="en-US" dirty="0"/>
          </a:p>
        </p:txBody>
      </p:sp>
    </p:spTree>
    <p:extLst>
      <p:ext uri="{BB962C8B-B14F-4D97-AF65-F5344CB8AC3E}">
        <p14:creationId xmlns:p14="http://schemas.microsoft.com/office/powerpoint/2010/main" val="2740106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7.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6.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EB786-D310-45FE-8FC5-47F199A25652}" type="datetimeFigureOut">
              <a:rPr lang="en-US" smtClean="0"/>
              <a:t>4/30/2024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5709FE-8DC3-487B-9626-BDFF81886898}" type="slidenum">
              <a:rPr lang="en-US" smtClean="0"/>
              <a:t>‹#›</a:t>
            </a:fld>
            <a:endParaRPr lang="en-US" dirty="0"/>
          </a:p>
        </p:txBody>
      </p:sp>
    </p:spTree>
    <p:extLst>
      <p:ext uri="{BB962C8B-B14F-4D97-AF65-F5344CB8AC3E}">
        <p14:creationId xmlns:p14="http://schemas.microsoft.com/office/powerpoint/2010/main" val="1223145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8"/>
          <p:cNvSpPr>
            <a:spLocks/>
          </p:cNvSpPr>
          <p:nvPr/>
        </p:nvSpPr>
        <p:spPr bwMode="auto">
          <a:xfrm>
            <a:off x="-977900" y="4572000"/>
            <a:ext cx="49403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pPr>
            <a:r>
              <a:rPr lang="en-US" sz="2700" b="1" i="1" dirty="0">
                <a:solidFill>
                  <a:srgbClr val="171F72"/>
                </a:solidFill>
                <a:latin typeface="Palatino" charset="0"/>
                <a:ea typeface="ＭＳ Ｐゴシック" charset="0"/>
                <a:cs typeface="Palatino" charset="0"/>
                <a:sym typeface="Palatino" charset="0"/>
              </a:rPr>
              <a:t>Alliance for Aging, Inc.</a:t>
            </a:r>
          </a:p>
          <a:p>
            <a:pPr algn="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pPr>
            <a:r>
              <a:rPr lang="en-US" sz="1600" b="1" i="1" dirty="0">
                <a:solidFill>
                  <a:srgbClr val="171F72"/>
                </a:solidFill>
                <a:latin typeface="Palatino" charset="0"/>
                <a:ea typeface="ＭＳ Ｐゴシック" charset="0"/>
                <a:cs typeface="Palatino" charset="0"/>
                <a:sym typeface="Palatino" charset="0"/>
              </a:rPr>
              <a:t>Area Agency on Aging for</a:t>
            </a:r>
            <a:br>
              <a:rPr lang="en-US" sz="1600" b="1" i="1" dirty="0">
                <a:solidFill>
                  <a:srgbClr val="171F72"/>
                </a:solidFill>
                <a:latin typeface="Palatino" charset="0"/>
                <a:ea typeface="ＭＳ Ｐゴシック" charset="0"/>
                <a:cs typeface="Palatino" charset="0"/>
                <a:sym typeface="Palatino" charset="0"/>
              </a:rPr>
            </a:br>
            <a:r>
              <a:rPr lang="en-US" sz="1600" b="1" i="1" dirty="0">
                <a:solidFill>
                  <a:srgbClr val="171F72"/>
                </a:solidFill>
                <a:latin typeface="Palatino" charset="0"/>
                <a:ea typeface="ＭＳ Ｐゴシック" charset="0"/>
                <a:cs typeface="Palatino" charset="0"/>
                <a:sym typeface="Palatino" charset="0"/>
              </a:rPr>
              <a:t>Miami‐Dade &amp; Monroe Counties</a:t>
            </a:r>
          </a:p>
        </p:txBody>
      </p:sp>
      <p:pic>
        <p:nvPicPr>
          <p:cNvPr id="16" name="Picture 15" descr="bg_top+bottom.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 y="0"/>
            <a:ext cx="9169400" cy="6883400"/>
          </a:xfrm>
          <a:prstGeom prst="rect">
            <a:avLst/>
          </a:prstGeom>
        </p:spPr>
      </p:pic>
      <p:pic>
        <p:nvPicPr>
          <p:cNvPr id="9"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91300" y="6497583"/>
            <a:ext cx="18542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10" name="Picture 5"/>
          <p:cNvPicPr>
            <a:picLocks noChangeAspect="1" noChangeArrowheads="1"/>
          </p:cNvPicPr>
          <p:nvPr/>
        </p:nvPicPr>
        <p:blipFill>
          <a:blip r:embed="rId16" cstate="print">
            <a:extLst>
              <a:ext uri="{28A0092B-C50C-407E-A947-70E740481C1C}">
                <a14:useLocalDpi xmlns:a14="http://schemas.microsoft.com/office/drawing/2010/main" val="0"/>
              </a:ext>
            </a:extLst>
          </a:blip>
          <a:srcRect b="22916"/>
          <a:stretch>
            <a:fillRect/>
          </a:stretch>
        </p:blipFill>
        <p:spPr bwMode="auto">
          <a:xfrm>
            <a:off x="8474075" y="6388100"/>
            <a:ext cx="64928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Tree>
    <p:extLst>
      <p:ext uri="{BB962C8B-B14F-4D97-AF65-F5344CB8AC3E}">
        <p14:creationId xmlns:p14="http://schemas.microsoft.com/office/powerpoint/2010/main" val="201420117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s://allianceforaging.org/wp-content/uploads/2023-Appendix-A-Service-Descriptions.pdf" TargetMode="Externa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hyperlink" Target="https://allianceforaging.org/wp-content/uploads/2023-Appendix-A-Service-Descriptions.pdf" TargetMode="Externa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hyperlink" Target="https://allianceforaging.org/providers/program-documents/doea-programs-services-handbook" TargetMode="Externa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hyperlink" Target="https://allianceforaging.org/providers/background-screening-information" TargetMode="Externa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hyperlink" Target="https://allianceforaging.org/wp-content/uploads/2023-Appendix-A-Service-Descriptions.pdf" TargetMode="External"/><Relationship Id="rId2" Type="http://schemas.openxmlformats.org/officeDocument/2006/relationships/hyperlink" Target="https://allianceforaging.org/wp-content/uploads/2023-Appendix-D-Greivance-Procedures.pdf" TargetMode="Externa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hyperlink" Target="https://allianceforaging.org/providers/fiscal-documents" TargetMode="Externa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hyperlink" Target="https://allianceforaging.org/" TargetMode="Externa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hyperlink" Target="https://allianceforaging.org/wp-content/uploads/2023-Appendix-A-Service-Descriptions.pdf" TargetMode="Externa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hyperlink" Target="https://allianceforaging.org/wp-content/uploads/2023-Chapter-1-DOEA-Administered-Programs-General-Information-Planning-and-Monitoring.pdf" TargetMode="Externa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dirty="0"/>
              <a:t>Older Americans Act Program Information Forum</a:t>
            </a:r>
            <a:br>
              <a:rPr lang="en-US" sz="2800" dirty="0"/>
            </a:br>
            <a:r>
              <a:rPr lang="en-US" sz="2000" dirty="0"/>
              <a:t>April 30, 2024</a:t>
            </a:r>
          </a:p>
        </p:txBody>
      </p:sp>
    </p:spTree>
    <p:extLst>
      <p:ext uri="{BB962C8B-B14F-4D97-AF65-F5344CB8AC3E}">
        <p14:creationId xmlns:p14="http://schemas.microsoft.com/office/powerpoint/2010/main" val="869186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Palatino" pitchFamily="18" charset="0"/>
                <a:cs typeface="Arial" pitchFamily="34" charset="0"/>
              </a:rPr>
              <a:t>Services Available under O3C2</a:t>
            </a:r>
          </a:p>
        </p:txBody>
      </p:sp>
      <p:graphicFrame>
        <p:nvGraphicFramePr>
          <p:cNvPr id="3" name="Table 2">
            <a:extLst>
              <a:ext uri="{FF2B5EF4-FFF2-40B4-BE49-F238E27FC236}">
                <a16:creationId xmlns:a16="http://schemas.microsoft.com/office/drawing/2014/main" id="{1BE963CF-6821-A260-1E0B-4DBEFF6A6895}"/>
              </a:ext>
            </a:extLst>
          </p:cNvPr>
          <p:cNvGraphicFramePr>
            <a:graphicFrameLocks noGrp="1"/>
          </p:cNvGraphicFramePr>
          <p:nvPr/>
        </p:nvGraphicFramePr>
        <p:xfrm>
          <a:off x="1524000" y="1397000"/>
          <a:ext cx="6096000" cy="17526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4195489200"/>
                    </a:ext>
                  </a:extLst>
                </a:gridCol>
                <a:gridCol w="3048000">
                  <a:extLst>
                    <a:ext uri="{9D8B030D-6E8A-4147-A177-3AD203B41FA5}">
                      <a16:colId xmlns:a16="http://schemas.microsoft.com/office/drawing/2014/main" val="3381433667"/>
                    </a:ext>
                  </a:extLst>
                </a:gridCol>
              </a:tblGrid>
              <a:tr h="370840">
                <a:tc gridSpan="2">
                  <a:txBody>
                    <a:bodyPr/>
                    <a:lstStyle/>
                    <a:p>
                      <a:pPr algn="ctr"/>
                      <a:r>
                        <a:rPr lang="en-US" dirty="0"/>
                        <a:t>Services</a:t>
                      </a:r>
                    </a:p>
                  </a:txBody>
                  <a:tcPr/>
                </a:tc>
                <a:tc hMerge="1">
                  <a:txBody>
                    <a:bodyPr/>
                    <a:lstStyle/>
                    <a:p>
                      <a:endParaRPr lang="en-US" dirty="0"/>
                    </a:p>
                  </a:txBody>
                  <a:tcPr/>
                </a:tc>
                <a:extLst>
                  <a:ext uri="{0D108BD9-81ED-4DB2-BD59-A6C34878D82A}">
                    <a16:rowId xmlns:a16="http://schemas.microsoft.com/office/drawing/2014/main" val="2393885087"/>
                  </a:ext>
                </a:extLst>
              </a:tr>
              <a:tr h="370840">
                <a:tc>
                  <a:txBody>
                    <a:bodyPr/>
                    <a:lstStyle/>
                    <a:p>
                      <a:r>
                        <a:rPr lang="en-US" dirty="0"/>
                        <a:t>Home Delivered Meals</a:t>
                      </a:r>
                    </a:p>
                    <a:p>
                      <a:r>
                        <a:rPr lang="en-US" dirty="0"/>
                        <a:t>(hot, frozen, Kosher)</a:t>
                      </a:r>
                    </a:p>
                  </a:txBody>
                  <a:tcPr/>
                </a:tc>
                <a:tc>
                  <a:txBody>
                    <a:bodyPr/>
                    <a:lstStyle/>
                    <a:p>
                      <a:r>
                        <a:rPr lang="en-US" dirty="0"/>
                        <a:t>Nutrition Education</a:t>
                      </a:r>
                    </a:p>
                  </a:txBody>
                  <a:tcPr/>
                </a:tc>
                <a:extLst>
                  <a:ext uri="{0D108BD9-81ED-4DB2-BD59-A6C34878D82A}">
                    <a16:rowId xmlns:a16="http://schemas.microsoft.com/office/drawing/2014/main" val="2863627525"/>
                  </a:ext>
                </a:extLst>
              </a:tr>
              <a:tr h="370840">
                <a:tc>
                  <a:txBody>
                    <a:bodyPr/>
                    <a:lstStyle/>
                    <a:p>
                      <a:r>
                        <a:rPr lang="en-US" dirty="0"/>
                        <a:t>Nutrition Counseling</a:t>
                      </a:r>
                    </a:p>
                  </a:txBody>
                  <a:tcPr/>
                </a:tc>
                <a:tc>
                  <a:txBody>
                    <a:bodyPr/>
                    <a:lstStyle/>
                    <a:p>
                      <a:r>
                        <a:rPr lang="en-US" dirty="0"/>
                        <a:t>Screening &amp; Assessment</a:t>
                      </a:r>
                    </a:p>
                  </a:txBody>
                  <a:tcPr/>
                </a:tc>
                <a:extLst>
                  <a:ext uri="{0D108BD9-81ED-4DB2-BD59-A6C34878D82A}">
                    <a16:rowId xmlns:a16="http://schemas.microsoft.com/office/drawing/2014/main" val="1123735689"/>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2261471065"/>
                  </a:ext>
                </a:extLst>
              </a:tr>
            </a:tbl>
          </a:graphicData>
        </a:graphic>
      </p:graphicFrame>
      <p:sp>
        <p:nvSpPr>
          <p:cNvPr id="4" name="TextBox 3">
            <a:extLst>
              <a:ext uri="{FF2B5EF4-FFF2-40B4-BE49-F238E27FC236}">
                <a16:creationId xmlns:a16="http://schemas.microsoft.com/office/drawing/2014/main" id="{88595C7E-1C19-3CC5-AD3E-40935AA1D5C3}"/>
              </a:ext>
            </a:extLst>
          </p:cNvPr>
          <p:cNvSpPr txBox="1"/>
          <p:nvPr/>
        </p:nvSpPr>
        <p:spPr>
          <a:xfrm>
            <a:off x="838200" y="3505200"/>
            <a:ext cx="7772400" cy="307777"/>
          </a:xfrm>
          <a:prstGeom prst="rect">
            <a:avLst/>
          </a:prstGeom>
          <a:noFill/>
        </p:spPr>
        <p:txBody>
          <a:bodyPr wrap="square">
            <a:spAutoFit/>
          </a:bodyPr>
          <a:lstStyle/>
          <a:p>
            <a:r>
              <a:rPr lang="en-US" sz="1400" b="1" dirty="0">
                <a:hlinkClick r:id="rId2"/>
              </a:rPr>
              <a:t>https://allianceforaging.org/wp-content/uploads/2023-Appendix-A-Service-Descriptions.pdf</a:t>
            </a:r>
            <a:r>
              <a:rPr lang="en-US" sz="1400" b="1" dirty="0"/>
              <a:t> </a:t>
            </a:r>
          </a:p>
        </p:txBody>
      </p:sp>
    </p:spTree>
    <p:extLst>
      <p:ext uri="{BB962C8B-B14F-4D97-AF65-F5344CB8AC3E}">
        <p14:creationId xmlns:p14="http://schemas.microsoft.com/office/powerpoint/2010/main" val="2299722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Palatino" pitchFamily="18" charset="0"/>
                <a:cs typeface="Arial" pitchFamily="34" charset="0"/>
              </a:rPr>
              <a:t>Services Available under OA3E</a:t>
            </a:r>
          </a:p>
        </p:txBody>
      </p:sp>
      <p:graphicFrame>
        <p:nvGraphicFramePr>
          <p:cNvPr id="4" name="Table 3">
            <a:extLst>
              <a:ext uri="{FF2B5EF4-FFF2-40B4-BE49-F238E27FC236}">
                <a16:creationId xmlns:a16="http://schemas.microsoft.com/office/drawing/2014/main" id="{94F8662F-4E2B-9160-8B16-955E542EE07C}"/>
              </a:ext>
            </a:extLst>
          </p:cNvPr>
          <p:cNvGraphicFramePr>
            <a:graphicFrameLocks noGrp="1"/>
          </p:cNvGraphicFramePr>
          <p:nvPr>
            <p:extLst>
              <p:ext uri="{D42A27DB-BD31-4B8C-83A1-F6EECF244321}">
                <p14:modId xmlns:p14="http://schemas.microsoft.com/office/powerpoint/2010/main" val="1315248597"/>
              </p:ext>
            </p:extLst>
          </p:nvPr>
        </p:nvGraphicFramePr>
        <p:xfrm>
          <a:off x="152400" y="1219200"/>
          <a:ext cx="8915400" cy="4389120"/>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605396080"/>
                    </a:ext>
                  </a:extLst>
                </a:gridCol>
                <a:gridCol w="2971800">
                  <a:extLst>
                    <a:ext uri="{9D8B030D-6E8A-4147-A177-3AD203B41FA5}">
                      <a16:colId xmlns:a16="http://schemas.microsoft.com/office/drawing/2014/main" val="729392930"/>
                    </a:ext>
                  </a:extLst>
                </a:gridCol>
                <a:gridCol w="2971800">
                  <a:extLst>
                    <a:ext uri="{9D8B030D-6E8A-4147-A177-3AD203B41FA5}">
                      <a16:colId xmlns:a16="http://schemas.microsoft.com/office/drawing/2014/main" val="827580151"/>
                    </a:ext>
                  </a:extLst>
                </a:gridCol>
              </a:tblGrid>
              <a:tr h="303919">
                <a:tc>
                  <a:txBody>
                    <a:bodyPr/>
                    <a:lstStyle/>
                    <a:p>
                      <a:r>
                        <a:rPr lang="en-US" sz="1400" dirty="0"/>
                        <a:t>IIIE</a:t>
                      </a:r>
                    </a:p>
                  </a:txBody>
                  <a:tcPr/>
                </a:tc>
                <a:tc>
                  <a:txBody>
                    <a:bodyPr/>
                    <a:lstStyle/>
                    <a:p>
                      <a:r>
                        <a:rPr lang="en-US" sz="1400" dirty="0"/>
                        <a:t>IIIES</a:t>
                      </a:r>
                    </a:p>
                  </a:txBody>
                  <a:tcPr/>
                </a:tc>
                <a:tc>
                  <a:txBody>
                    <a:bodyPr/>
                    <a:lstStyle/>
                    <a:p>
                      <a:r>
                        <a:rPr lang="en-US" sz="1400" dirty="0"/>
                        <a:t>IIIEG</a:t>
                      </a:r>
                    </a:p>
                  </a:txBody>
                  <a:tcPr/>
                </a:tc>
                <a:extLst>
                  <a:ext uri="{0D108BD9-81ED-4DB2-BD59-A6C34878D82A}">
                    <a16:rowId xmlns:a16="http://schemas.microsoft.com/office/drawing/2014/main" val="963181292"/>
                  </a:ext>
                </a:extLst>
              </a:tr>
              <a:tr h="303919">
                <a:tc>
                  <a:txBody>
                    <a:bodyPr/>
                    <a:lstStyle/>
                    <a:p>
                      <a:r>
                        <a:rPr lang="en-US" sz="1400" dirty="0"/>
                        <a:t>Adult Day Care</a:t>
                      </a:r>
                    </a:p>
                  </a:txBody>
                  <a:tcPr/>
                </a:tc>
                <a:tc>
                  <a:txBody>
                    <a:bodyPr/>
                    <a:lstStyle/>
                    <a:p>
                      <a:r>
                        <a:rPr lang="en-US" sz="1400" dirty="0"/>
                        <a:t>Chore</a:t>
                      </a:r>
                    </a:p>
                  </a:txBody>
                  <a:tcPr/>
                </a:tc>
                <a:tc>
                  <a:txBody>
                    <a:bodyPr/>
                    <a:lstStyle/>
                    <a:p>
                      <a:r>
                        <a:rPr lang="en-US" sz="1400" dirty="0"/>
                        <a:t>Assurance (telephone)</a:t>
                      </a:r>
                    </a:p>
                  </a:txBody>
                  <a:tcPr/>
                </a:tc>
                <a:extLst>
                  <a:ext uri="{0D108BD9-81ED-4DB2-BD59-A6C34878D82A}">
                    <a16:rowId xmlns:a16="http://schemas.microsoft.com/office/drawing/2014/main" val="3583920806"/>
                  </a:ext>
                </a:extLst>
              </a:tr>
              <a:tr h="303919">
                <a:tc>
                  <a:txBody>
                    <a:bodyPr/>
                    <a:lstStyle/>
                    <a:p>
                      <a:r>
                        <a:rPr lang="en-US" sz="1400" dirty="0"/>
                        <a:t>Assurance (telephone)</a:t>
                      </a:r>
                    </a:p>
                  </a:txBody>
                  <a:tcPr/>
                </a:tc>
                <a:tc>
                  <a:txBody>
                    <a:bodyPr/>
                    <a:lstStyle/>
                    <a:p>
                      <a:r>
                        <a:rPr lang="en-US" sz="1400" dirty="0"/>
                        <a:t>Enhance Chore</a:t>
                      </a:r>
                    </a:p>
                  </a:txBody>
                  <a:tcPr/>
                </a:tc>
                <a:tc>
                  <a:txBody>
                    <a:bodyPr/>
                    <a:lstStyle/>
                    <a:p>
                      <a:r>
                        <a:rPr lang="en-US" sz="1400" dirty="0"/>
                        <a:t>Caregiver Support Group</a:t>
                      </a:r>
                    </a:p>
                  </a:txBody>
                  <a:tcPr/>
                </a:tc>
                <a:extLst>
                  <a:ext uri="{0D108BD9-81ED-4DB2-BD59-A6C34878D82A}">
                    <a16:rowId xmlns:a16="http://schemas.microsoft.com/office/drawing/2014/main" val="3728396318"/>
                  </a:ext>
                </a:extLst>
              </a:tr>
              <a:tr h="303919">
                <a:tc>
                  <a:txBody>
                    <a:bodyPr/>
                    <a:lstStyle/>
                    <a:p>
                      <a:r>
                        <a:rPr lang="en-US" sz="1400" dirty="0"/>
                        <a:t>Caregiver Support Groups</a:t>
                      </a:r>
                    </a:p>
                  </a:txBody>
                  <a:tcPr/>
                </a:tc>
                <a:tc>
                  <a:txBody>
                    <a:bodyPr/>
                    <a:lstStyle/>
                    <a:p>
                      <a:r>
                        <a:rPr lang="en-US" sz="1400" dirty="0"/>
                        <a:t>Emergency Alert Response</a:t>
                      </a:r>
                    </a:p>
                  </a:txBody>
                  <a:tcPr/>
                </a:tc>
                <a:tc>
                  <a:txBody>
                    <a:bodyPr/>
                    <a:lstStyle/>
                    <a:p>
                      <a:r>
                        <a:rPr lang="en-US" sz="1400" dirty="0"/>
                        <a:t>Caregiver Training</a:t>
                      </a:r>
                    </a:p>
                  </a:txBody>
                  <a:tcPr/>
                </a:tc>
                <a:extLst>
                  <a:ext uri="{0D108BD9-81ED-4DB2-BD59-A6C34878D82A}">
                    <a16:rowId xmlns:a16="http://schemas.microsoft.com/office/drawing/2014/main" val="950376300"/>
                  </a:ext>
                </a:extLst>
              </a:tr>
              <a:tr h="303919">
                <a:tc>
                  <a:txBody>
                    <a:bodyPr/>
                    <a:lstStyle/>
                    <a:p>
                      <a:r>
                        <a:rPr lang="en-US" sz="1400" dirty="0"/>
                        <a:t>Caregiver Training</a:t>
                      </a:r>
                    </a:p>
                  </a:txBody>
                  <a:tcPr/>
                </a:tc>
                <a:tc>
                  <a:txBody>
                    <a:bodyPr/>
                    <a:lstStyle/>
                    <a:p>
                      <a:r>
                        <a:rPr lang="en-US" sz="1400" dirty="0"/>
                        <a:t>Housing Improvement</a:t>
                      </a:r>
                    </a:p>
                  </a:txBody>
                  <a:tcPr/>
                </a:tc>
                <a:tc>
                  <a:txBody>
                    <a:bodyPr/>
                    <a:lstStyle/>
                    <a:p>
                      <a:r>
                        <a:rPr lang="en-US" sz="1400" dirty="0"/>
                        <a:t>Child Day Care</a:t>
                      </a:r>
                    </a:p>
                  </a:txBody>
                  <a:tcPr/>
                </a:tc>
                <a:extLst>
                  <a:ext uri="{0D108BD9-81ED-4DB2-BD59-A6C34878D82A}">
                    <a16:rowId xmlns:a16="http://schemas.microsoft.com/office/drawing/2014/main" val="2415769280"/>
                  </a:ext>
                </a:extLst>
              </a:tr>
              <a:tr h="5001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Gerontological &amp; Mental Health Counseling</a:t>
                      </a:r>
                    </a:p>
                  </a:txBody>
                  <a:tcPr/>
                </a:tc>
                <a:tc>
                  <a:txBody>
                    <a:bodyPr/>
                    <a:lstStyle/>
                    <a:p>
                      <a:r>
                        <a:rPr lang="en-US" sz="1400" dirty="0"/>
                        <a:t>Legal Assistance</a:t>
                      </a:r>
                    </a:p>
                  </a:txBody>
                  <a:tcPr/>
                </a:tc>
                <a:tc>
                  <a:txBody>
                    <a:bodyPr/>
                    <a:lstStyle/>
                    <a:p>
                      <a:r>
                        <a:rPr lang="en-US" sz="1400" dirty="0"/>
                        <a:t>Gerontological &amp; Mental Health Counseling</a:t>
                      </a:r>
                    </a:p>
                  </a:txBody>
                  <a:tcPr/>
                </a:tc>
                <a:extLst>
                  <a:ext uri="{0D108BD9-81ED-4DB2-BD59-A6C34878D82A}">
                    <a16:rowId xmlns:a16="http://schemas.microsoft.com/office/drawing/2014/main" val="1430549647"/>
                  </a:ext>
                </a:extLst>
              </a:tr>
              <a:tr h="303919">
                <a:tc>
                  <a:txBody>
                    <a:bodyPr/>
                    <a:lstStyle/>
                    <a:p>
                      <a:r>
                        <a:rPr lang="en-US" sz="1400" dirty="0"/>
                        <a:t>Education/training</a:t>
                      </a:r>
                    </a:p>
                  </a:txBody>
                  <a:tcPr/>
                </a:tc>
                <a:tc>
                  <a:txBody>
                    <a:bodyPr/>
                    <a:lstStyle/>
                    <a:p>
                      <a:r>
                        <a:rPr lang="en-US" sz="1400" dirty="0"/>
                        <a:t>Material Aide</a:t>
                      </a:r>
                    </a:p>
                  </a:txBody>
                  <a:tcPr/>
                </a:tc>
                <a:tc>
                  <a:txBody>
                    <a:bodyPr/>
                    <a:lstStyle/>
                    <a:p>
                      <a:r>
                        <a:rPr lang="en-US" sz="1400" dirty="0"/>
                        <a:t>Education/Training</a:t>
                      </a:r>
                    </a:p>
                  </a:txBody>
                  <a:tcPr/>
                </a:tc>
                <a:extLst>
                  <a:ext uri="{0D108BD9-81ED-4DB2-BD59-A6C34878D82A}">
                    <a16:rowId xmlns:a16="http://schemas.microsoft.com/office/drawing/2014/main" val="545536166"/>
                  </a:ext>
                </a:extLst>
              </a:tr>
              <a:tr h="500148">
                <a:tc>
                  <a:txBody>
                    <a:bodyPr/>
                    <a:lstStyle/>
                    <a:p>
                      <a:r>
                        <a:rPr lang="en-US" sz="1400" dirty="0"/>
                        <a:t>Powerful Tools for Caregivers</a:t>
                      </a:r>
                    </a:p>
                  </a:txBody>
                  <a:tcPr/>
                </a:tc>
                <a:tc>
                  <a:txBody>
                    <a:bodyPr/>
                    <a:lstStyle/>
                    <a:p>
                      <a:r>
                        <a:rPr lang="en-US" sz="1400" dirty="0"/>
                        <a:t>Specialized Medical Equipment &amp; Supplies</a:t>
                      </a:r>
                    </a:p>
                  </a:txBody>
                  <a:tcPr/>
                </a:tc>
                <a:tc>
                  <a:txBody>
                    <a:bodyPr/>
                    <a:lstStyle/>
                    <a:p>
                      <a:r>
                        <a:rPr lang="en-US" sz="1400" dirty="0"/>
                        <a:t>Legal Assistance</a:t>
                      </a:r>
                    </a:p>
                  </a:txBody>
                  <a:tcPr/>
                </a:tc>
                <a:extLst>
                  <a:ext uri="{0D108BD9-81ED-4DB2-BD59-A6C34878D82A}">
                    <a16:rowId xmlns:a16="http://schemas.microsoft.com/office/drawing/2014/main" val="106348728"/>
                  </a:ext>
                </a:extLst>
              </a:tr>
              <a:tr h="303919">
                <a:tc>
                  <a:txBody>
                    <a:bodyPr/>
                    <a:lstStyle/>
                    <a:p>
                      <a:r>
                        <a:rPr lang="en-US" sz="1400" dirty="0"/>
                        <a:t>Respite (in home/center based)</a:t>
                      </a:r>
                    </a:p>
                  </a:txBody>
                  <a:tcPr/>
                </a:tc>
                <a:tc>
                  <a:txBody>
                    <a:bodyPr/>
                    <a:lstStyle/>
                    <a:p>
                      <a:endParaRPr lang="en-US" sz="1400" dirty="0"/>
                    </a:p>
                  </a:txBody>
                  <a:tcPr/>
                </a:tc>
                <a:tc>
                  <a:txBody>
                    <a:bodyPr/>
                    <a:lstStyle/>
                    <a:p>
                      <a:r>
                        <a:rPr lang="en-US" sz="1400" dirty="0"/>
                        <a:t>Recreation Material</a:t>
                      </a:r>
                    </a:p>
                  </a:txBody>
                  <a:tcPr/>
                </a:tc>
                <a:extLst>
                  <a:ext uri="{0D108BD9-81ED-4DB2-BD59-A6C34878D82A}">
                    <a16:rowId xmlns:a16="http://schemas.microsoft.com/office/drawing/2014/main" val="4222379990"/>
                  </a:ext>
                </a:extLst>
              </a:tr>
              <a:tr h="303919">
                <a:tc>
                  <a:txBody>
                    <a:bodyPr/>
                    <a:lstStyle/>
                    <a:p>
                      <a:r>
                        <a:rPr lang="en-US" sz="1400" dirty="0"/>
                        <a:t>Screening &amp; Assessment</a:t>
                      </a:r>
                    </a:p>
                  </a:txBody>
                  <a:tcPr/>
                </a:tc>
                <a:tc>
                  <a:txBody>
                    <a:bodyPr/>
                    <a:lstStyle/>
                    <a:p>
                      <a:endParaRPr lang="en-US" sz="1400"/>
                    </a:p>
                  </a:txBody>
                  <a:tcPr/>
                </a:tc>
                <a:tc>
                  <a:txBody>
                    <a:bodyPr/>
                    <a:lstStyle/>
                    <a:p>
                      <a:r>
                        <a:rPr lang="en-US" sz="1400" dirty="0"/>
                        <a:t>Screening &amp; Assessment</a:t>
                      </a:r>
                    </a:p>
                  </a:txBody>
                  <a:tcPr/>
                </a:tc>
                <a:extLst>
                  <a:ext uri="{0D108BD9-81ED-4DB2-BD59-A6C34878D82A}">
                    <a16:rowId xmlns:a16="http://schemas.microsoft.com/office/drawing/2014/main" val="1567654927"/>
                  </a:ext>
                </a:extLst>
              </a:tr>
              <a:tr h="303919">
                <a:tc>
                  <a:txBody>
                    <a:bodyPr/>
                    <a:lstStyle/>
                    <a:p>
                      <a:r>
                        <a:rPr lang="en-US" sz="1400" dirty="0"/>
                        <a:t>Shopping Assistance</a:t>
                      </a:r>
                    </a:p>
                  </a:txBody>
                  <a:tcPr/>
                </a:tc>
                <a:tc>
                  <a:txBody>
                    <a:bodyPr/>
                    <a:lstStyle/>
                    <a:p>
                      <a:endParaRPr lang="en-US" sz="1400"/>
                    </a:p>
                  </a:txBody>
                  <a:tcPr/>
                </a:tc>
                <a:tc>
                  <a:txBody>
                    <a:bodyPr/>
                    <a:lstStyle/>
                    <a:p>
                      <a:r>
                        <a:rPr lang="en-US" sz="1400" dirty="0"/>
                        <a:t>Shopping Assistance</a:t>
                      </a:r>
                    </a:p>
                  </a:txBody>
                  <a:tcPr/>
                </a:tc>
                <a:extLst>
                  <a:ext uri="{0D108BD9-81ED-4DB2-BD59-A6C34878D82A}">
                    <a16:rowId xmlns:a16="http://schemas.microsoft.com/office/drawing/2014/main" val="1537099931"/>
                  </a:ext>
                </a:extLst>
              </a:tr>
              <a:tr h="303919">
                <a:tc>
                  <a:txBody>
                    <a:bodyPr/>
                    <a:lstStyle/>
                    <a:p>
                      <a:endParaRPr lang="en-US" sz="1400"/>
                    </a:p>
                  </a:txBody>
                  <a:tcPr/>
                </a:tc>
                <a:tc>
                  <a:txBody>
                    <a:bodyPr/>
                    <a:lstStyle/>
                    <a:p>
                      <a:endParaRPr lang="en-US" sz="1400"/>
                    </a:p>
                  </a:txBody>
                  <a:tcPr/>
                </a:tc>
                <a:tc>
                  <a:txBody>
                    <a:bodyPr/>
                    <a:lstStyle/>
                    <a:p>
                      <a:r>
                        <a:rPr lang="en-US" sz="1400" dirty="0"/>
                        <a:t>Technology &amp; Tech Equipment</a:t>
                      </a:r>
                    </a:p>
                  </a:txBody>
                  <a:tcPr/>
                </a:tc>
                <a:extLst>
                  <a:ext uri="{0D108BD9-81ED-4DB2-BD59-A6C34878D82A}">
                    <a16:rowId xmlns:a16="http://schemas.microsoft.com/office/drawing/2014/main" val="3780908987"/>
                  </a:ext>
                </a:extLst>
              </a:tr>
              <a:tr h="303919">
                <a:tc>
                  <a:txBody>
                    <a:bodyPr/>
                    <a:lstStyle/>
                    <a:p>
                      <a:endParaRPr lang="en-US" sz="1400"/>
                    </a:p>
                  </a:txBody>
                  <a:tcPr/>
                </a:tc>
                <a:tc>
                  <a:txBody>
                    <a:bodyPr/>
                    <a:lstStyle/>
                    <a:p>
                      <a:endParaRPr lang="en-US" sz="1400" dirty="0"/>
                    </a:p>
                  </a:txBody>
                  <a:tcPr/>
                </a:tc>
                <a:tc>
                  <a:txBody>
                    <a:bodyPr/>
                    <a:lstStyle/>
                    <a:p>
                      <a:r>
                        <a:rPr lang="en-US" sz="1400" dirty="0"/>
                        <a:t>Transportation</a:t>
                      </a:r>
                    </a:p>
                  </a:txBody>
                  <a:tcPr/>
                </a:tc>
                <a:extLst>
                  <a:ext uri="{0D108BD9-81ED-4DB2-BD59-A6C34878D82A}">
                    <a16:rowId xmlns:a16="http://schemas.microsoft.com/office/drawing/2014/main" val="97024163"/>
                  </a:ext>
                </a:extLst>
              </a:tr>
            </a:tbl>
          </a:graphicData>
        </a:graphic>
      </p:graphicFrame>
      <p:sp>
        <p:nvSpPr>
          <p:cNvPr id="5" name="TextBox 4">
            <a:extLst>
              <a:ext uri="{FF2B5EF4-FFF2-40B4-BE49-F238E27FC236}">
                <a16:creationId xmlns:a16="http://schemas.microsoft.com/office/drawing/2014/main" id="{4E036748-B301-9A63-1EA5-E61E525ECCDC}"/>
              </a:ext>
            </a:extLst>
          </p:cNvPr>
          <p:cNvSpPr txBox="1"/>
          <p:nvPr/>
        </p:nvSpPr>
        <p:spPr>
          <a:xfrm>
            <a:off x="228600" y="5638800"/>
            <a:ext cx="7772400" cy="307777"/>
          </a:xfrm>
          <a:prstGeom prst="rect">
            <a:avLst/>
          </a:prstGeom>
          <a:noFill/>
        </p:spPr>
        <p:txBody>
          <a:bodyPr wrap="square">
            <a:spAutoFit/>
          </a:bodyPr>
          <a:lstStyle/>
          <a:p>
            <a:r>
              <a:rPr lang="en-US" sz="1400" b="1" dirty="0">
                <a:hlinkClick r:id="rId2"/>
              </a:rPr>
              <a:t>https://allianceforaging.org/wp-content/uploads/2023-Appendix-A-Service-Descriptions.pdf</a:t>
            </a:r>
            <a:r>
              <a:rPr lang="en-US" sz="1400" b="1" dirty="0"/>
              <a:t> </a:t>
            </a:r>
          </a:p>
        </p:txBody>
      </p:sp>
    </p:spTree>
    <p:extLst>
      <p:ext uri="{BB962C8B-B14F-4D97-AF65-F5344CB8AC3E}">
        <p14:creationId xmlns:p14="http://schemas.microsoft.com/office/powerpoint/2010/main" val="4049444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B2F92-672D-90FA-150C-7226D74D90CD}"/>
              </a:ext>
            </a:extLst>
          </p:cNvPr>
          <p:cNvSpPr>
            <a:spLocks noGrp="1"/>
          </p:cNvSpPr>
          <p:nvPr>
            <p:ph type="title"/>
          </p:nvPr>
        </p:nvSpPr>
        <p:spPr/>
        <p:txBody>
          <a:bodyPr>
            <a:normAutofit/>
          </a:bodyPr>
          <a:lstStyle/>
          <a:p>
            <a:pPr algn="ctr"/>
            <a:r>
              <a:rPr lang="en-US" sz="3200" dirty="0"/>
              <a:t>DOEA Programs &amp; Services Handbook</a:t>
            </a:r>
          </a:p>
        </p:txBody>
      </p:sp>
      <p:sp>
        <p:nvSpPr>
          <p:cNvPr id="3" name="Content Placeholder 2">
            <a:extLst>
              <a:ext uri="{FF2B5EF4-FFF2-40B4-BE49-F238E27FC236}">
                <a16:creationId xmlns:a16="http://schemas.microsoft.com/office/drawing/2014/main" id="{E14B0A09-8719-87FF-272A-EB7B1E9CBAB2}"/>
              </a:ext>
            </a:extLst>
          </p:cNvPr>
          <p:cNvSpPr>
            <a:spLocks noGrp="1"/>
          </p:cNvSpPr>
          <p:nvPr>
            <p:ph idx="1"/>
          </p:nvPr>
        </p:nvSpPr>
        <p:spPr>
          <a:xfrm>
            <a:off x="228600" y="1371600"/>
            <a:ext cx="8763000" cy="4800600"/>
          </a:xfrm>
        </p:spPr>
        <p:txBody>
          <a:bodyPr>
            <a:normAutofit fontScale="70000" lnSpcReduction="20000"/>
          </a:bodyPr>
          <a:lstStyle/>
          <a:p>
            <a:pPr marL="0" indent="0">
              <a:buNone/>
            </a:pPr>
            <a:r>
              <a:rPr lang="en-US" sz="2000" dirty="0"/>
              <a:t>Chapter 1-DOEA  Administered Programs General Information</a:t>
            </a:r>
          </a:p>
          <a:p>
            <a:pPr marL="0" indent="0">
              <a:buNone/>
            </a:pPr>
            <a:r>
              <a:rPr lang="en-US" sz="2000" dirty="0"/>
              <a:t>Chapter 2- Intake Screening Prioritization Assessment</a:t>
            </a:r>
          </a:p>
          <a:p>
            <a:pPr marL="0" indent="0">
              <a:buNone/>
            </a:pPr>
            <a:r>
              <a:rPr lang="en-US" sz="2000" dirty="0"/>
              <a:t>Chapter 3-General Policies and Older Americans Act</a:t>
            </a:r>
          </a:p>
          <a:p>
            <a:pPr marL="0" indent="0">
              <a:buNone/>
            </a:pPr>
            <a:r>
              <a:rPr lang="en-US" sz="2000" dirty="0"/>
              <a:t>Chapter 4- Older Americans Act- Title IIIB</a:t>
            </a:r>
          </a:p>
          <a:p>
            <a:pPr marL="0" indent="0">
              <a:buNone/>
            </a:pPr>
            <a:r>
              <a:rPr lang="en-US" sz="2000" dirty="0"/>
              <a:t>Chapter 5- Older Americans Act- Title IIIC</a:t>
            </a:r>
          </a:p>
          <a:p>
            <a:pPr marL="0" indent="0">
              <a:buNone/>
            </a:pPr>
            <a:r>
              <a:rPr lang="en-US" sz="2000" dirty="0"/>
              <a:t>Chapter 6-Older Americans Act-Title IIID</a:t>
            </a:r>
          </a:p>
          <a:p>
            <a:pPr marL="0" indent="0">
              <a:buNone/>
            </a:pPr>
            <a:r>
              <a:rPr lang="en-US" sz="2000" dirty="0"/>
              <a:t>Chapter 7-Older Americans Act-Title IIIE</a:t>
            </a:r>
          </a:p>
          <a:p>
            <a:pPr marL="0" indent="0">
              <a:buNone/>
            </a:pPr>
            <a:r>
              <a:rPr lang="en-US" sz="2000" dirty="0"/>
              <a:t>Chapter 8-Older Americans Act-Title VII</a:t>
            </a:r>
          </a:p>
          <a:p>
            <a:pPr marL="0" indent="0">
              <a:buNone/>
            </a:pPr>
            <a:r>
              <a:rPr lang="en-US" sz="2000" dirty="0">
                <a:solidFill>
                  <a:schemeClr val="bg1">
                    <a:lumMod val="65000"/>
                  </a:schemeClr>
                </a:solidFill>
              </a:rPr>
              <a:t>Chapter 9-Community Care for the Elderly</a:t>
            </a:r>
          </a:p>
          <a:p>
            <a:pPr marL="0" indent="0">
              <a:buNone/>
            </a:pPr>
            <a:r>
              <a:rPr lang="en-US" sz="2000" dirty="0">
                <a:solidFill>
                  <a:schemeClr val="bg1">
                    <a:lumMod val="65000"/>
                  </a:schemeClr>
                </a:solidFill>
              </a:rPr>
              <a:t>Chapter 10-Alzherimers Disease Initiative</a:t>
            </a:r>
          </a:p>
          <a:p>
            <a:pPr marL="0" indent="0">
              <a:buNone/>
            </a:pPr>
            <a:r>
              <a:rPr lang="en-US" sz="2000" dirty="0">
                <a:solidFill>
                  <a:schemeClr val="bg1">
                    <a:lumMod val="65000"/>
                  </a:schemeClr>
                </a:solidFill>
              </a:rPr>
              <a:t>Chapter 11-Home Care for the Elderly Program</a:t>
            </a:r>
          </a:p>
          <a:p>
            <a:pPr marL="0" indent="0">
              <a:buNone/>
            </a:pPr>
            <a:r>
              <a:rPr lang="en-US" sz="2000" dirty="0">
                <a:solidFill>
                  <a:schemeClr val="bg1">
                    <a:lumMod val="65000"/>
                  </a:schemeClr>
                </a:solidFill>
              </a:rPr>
              <a:t>Chapter 12-RELIEF</a:t>
            </a:r>
          </a:p>
          <a:p>
            <a:pPr marL="0" indent="0">
              <a:buNone/>
            </a:pPr>
            <a:r>
              <a:rPr lang="en-US" sz="2000" dirty="0"/>
              <a:t>Chapter 13- Emergency Management and Preparedness</a:t>
            </a:r>
          </a:p>
          <a:p>
            <a:pPr marL="0" indent="0">
              <a:buNone/>
            </a:pPr>
            <a:r>
              <a:rPr lang="en-US" sz="2000" dirty="0"/>
              <a:t>Appendix A- Service Description</a:t>
            </a:r>
          </a:p>
          <a:p>
            <a:pPr marL="0" indent="0">
              <a:buNone/>
            </a:pPr>
            <a:r>
              <a:rPr lang="en-US" sz="2000" dirty="0">
                <a:solidFill>
                  <a:schemeClr val="bg1">
                    <a:lumMod val="65000"/>
                  </a:schemeClr>
                </a:solidFill>
              </a:rPr>
              <a:t>Appendix B- </a:t>
            </a:r>
            <a:r>
              <a:rPr lang="en-US" sz="2000" dirty="0" err="1">
                <a:solidFill>
                  <a:schemeClr val="bg1">
                    <a:lumMod val="65000"/>
                  </a:schemeClr>
                </a:solidFill>
              </a:rPr>
              <a:t>CoPayment</a:t>
            </a:r>
            <a:r>
              <a:rPr lang="en-US" sz="2000" dirty="0">
                <a:solidFill>
                  <a:schemeClr val="bg1">
                    <a:lumMod val="65000"/>
                  </a:schemeClr>
                </a:solidFill>
              </a:rPr>
              <a:t> Services Guidelines</a:t>
            </a:r>
          </a:p>
          <a:p>
            <a:pPr marL="0" indent="0">
              <a:buNone/>
            </a:pPr>
            <a:r>
              <a:rPr lang="en-US" sz="2000" dirty="0"/>
              <a:t>Appendix C-Enterprise Client Information and Registration</a:t>
            </a:r>
          </a:p>
          <a:p>
            <a:pPr marL="0" indent="0">
              <a:buNone/>
            </a:pPr>
            <a:r>
              <a:rPr lang="en-US" sz="2000" dirty="0"/>
              <a:t>Appendix D-Grievance Procedures</a:t>
            </a:r>
          </a:p>
          <a:p>
            <a:pPr marL="0" indent="0">
              <a:buNone/>
            </a:pPr>
            <a:r>
              <a:rPr lang="en-US" sz="2000" dirty="0"/>
              <a:t>Appendix E- Background Screening-Clearinghouse Instructions</a:t>
            </a:r>
          </a:p>
          <a:p>
            <a:pPr marL="0" indent="0">
              <a:buNone/>
            </a:pPr>
            <a:endParaRPr lang="en-US" sz="2000" dirty="0"/>
          </a:p>
          <a:p>
            <a:pPr marL="0" indent="0">
              <a:buNone/>
            </a:pPr>
            <a:r>
              <a:rPr lang="en-US" sz="2000" dirty="0">
                <a:hlinkClick r:id="rId2"/>
              </a:rPr>
              <a:t>https://allianceforaging.org/providers/program-documents/doea-programs-services-handbook</a:t>
            </a:r>
            <a:r>
              <a:rPr lang="en-US" sz="2000" dirty="0"/>
              <a:t> </a:t>
            </a:r>
          </a:p>
        </p:txBody>
      </p:sp>
    </p:spTree>
    <p:extLst>
      <p:ext uri="{BB962C8B-B14F-4D97-AF65-F5344CB8AC3E}">
        <p14:creationId xmlns:p14="http://schemas.microsoft.com/office/powerpoint/2010/main" val="2643102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FCB4C-D1A9-70AC-747F-8576F5DA195E}"/>
              </a:ext>
            </a:extLst>
          </p:cNvPr>
          <p:cNvSpPr>
            <a:spLocks noGrp="1"/>
          </p:cNvSpPr>
          <p:nvPr>
            <p:ph type="title"/>
          </p:nvPr>
        </p:nvSpPr>
        <p:spPr/>
        <p:txBody>
          <a:bodyPr/>
          <a:lstStyle/>
          <a:p>
            <a:pPr algn="ctr"/>
            <a:r>
              <a:rPr lang="en-US" dirty="0"/>
              <a:t>Provider Requirements</a:t>
            </a:r>
          </a:p>
        </p:txBody>
      </p:sp>
      <p:sp>
        <p:nvSpPr>
          <p:cNvPr id="3" name="Content Placeholder 2">
            <a:extLst>
              <a:ext uri="{FF2B5EF4-FFF2-40B4-BE49-F238E27FC236}">
                <a16:creationId xmlns:a16="http://schemas.microsoft.com/office/drawing/2014/main" id="{EE3CCA44-DC9A-B2D5-BB77-9A43CB598E6F}"/>
              </a:ext>
            </a:extLst>
          </p:cNvPr>
          <p:cNvSpPr>
            <a:spLocks noGrp="1"/>
          </p:cNvSpPr>
          <p:nvPr>
            <p:ph idx="1"/>
          </p:nvPr>
        </p:nvSpPr>
        <p:spPr>
          <a:xfrm>
            <a:off x="76200" y="1447800"/>
            <a:ext cx="8839200" cy="4724400"/>
          </a:xfrm>
        </p:spPr>
        <p:txBody>
          <a:bodyPr>
            <a:normAutofit fontScale="85000" lnSpcReduction="20000"/>
          </a:bodyPr>
          <a:lstStyle/>
          <a:p>
            <a:pPr marL="514350" indent="-514350">
              <a:buFont typeface="+mj-lt"/>
              <a:buAutoNum type="arabicPeriod"/>
            </a:pPr>
            <a:r>
              <a:rPr lang="en-US" sz="2300" dirty="0">
                <a:latin typeface="Arial" panose="020B0604020202020204" pitchFamily="34" charset="0"/>
                <a:cs typeface="Arial" panose="020B0604020202020204" pitchFamily="34" charset="0"/>
              </a:rPr>
              <a:t>Comply with the DOEA Programs and Services Handbook.</a:t>
            </a:r>
          </a:p>
          <a:p>
            <a:pPr marL="514350" indent="-514350">
              <a:buFont typeface="+mj-lt"/>
              <a:buAutoNum type="arabicPeriod"/>
            </a:pPr>
            <a:r>
              <a:rPr lang="en-US" sz="2300" dirty="0">
                <a:latin typeface="Arial" panose="020B0604020202020204" pitchFamily="34" charset="0"/>
                <a:cs typeface="Arial" panose="020B0604020202020204" pitchFamily="34" charset="0"/>
              </a:rPr>
              <a:t>Conduct Outreach for the purpose of identifying potential clients or caregivers and encouraging their use of existing and available resources.</a:t>
            </a:r>
          </a:p>
          <a:p>
            <a:pPr marL="514350" indent="-514350">
              <a:buFont typeface="+mj-lt"/>
              <a:buAutoNum type="arabicPeriod"/>
            </a:pPr>
            <a:r>
              <a:rPr lang="en-US" sz="2300" dirty="0">
                <a:latin typeface="Arial" panose="020B0604020202020204" pitchFamily="34" charset="0"/>
                <a:cs typeface="Arial" panose="020B0604020202020204" pitchFamily="34" charset="0"/>
              </a:rPr>
              <a:t>Serve clients based on targeting criteria</a:t>
            </a:r>
          </a:p>
          <a:p>
            <a:pPr marL="514350" indent="-514350">
              <a:buFont typeface="+mj-lt"/>
              <a:buAutoNum type="arabicPeriod"/>
            </a:pPr>
            <a:r>
              <a:rPr lang="en-US" sz="2300" dirty="0">
                <a:latin typeface="Arial" panose="020B0604020202020204" pitchFamily="34" charset="0"/>
                <a:cs typeface="Arial" panose="020B0604020202020204" pitchFamily="34" charset="0"/>
              </a:rPr>
              <a:t>Determine client’s eligibility before providing a service.  Must be determined using the required DOEA Assessment Instrument,  depending on the service provided. </a:t>
            </a:r>
          </a:p>
          <a:p>
            <a:pPr marL="514350" indent="-514350">
              <a:buFont typeface="+mj-lt"/>
              <a:buAutoNum type="arabicPeriod"/>
            </a:pPr>
            <a:r>
              <a:rPr lang="en-US" sz="2300" dirty="0">
                <a:latin typeface="Arial" panose="020B0604020202020204" pitchFamily="34" charset="0"/>
                <a:cs typeface="Arial" panose="020B0604020202020204" pitchFamily="34" charset="0"/>
              </a:rPr>
              <a:t>Meet licensure and Safety Requirements.  Providers must meet existing state and local licensure, certification and safety requirements for the provision of services. </a:t>
            </a:r>
          </a:p>
          <a:p>
            <a:pPr marL="514350" indent="-514350">
              <a:buFont typeface="+mj-lt"/>
              <a:buAutoNum type="arabicPeriod"/>
            </a:pPr>
            <a:r>
              <a:rPr lang="en-US" sz="2300" dirty="0">
                <a:solidFill>
                  <a:srgbClr val="000000"/>
                </a:solidFill>
                <a:latin typeface="Arial" panose="020B0604020202020204" pitchFamily="34" charset="0"/>
                <a:cs typeface="Arial" panose="020B0604020202020204" pitchFamily="34" charset="0"/>
              </a:rPr>
              <a:t>Respond to referrals sent by ADRC within 14 business days or sooner.</a:t>
            </a:r>
          </a:p>
          <a:p>
            <a:pPr marL="514350" indent="-514350">
              <a:buFont typeface="+mj-lt"/>
              <a:buAutoNum type="arabicPeriod"/>
            </a:pPr>
            <a:r>
              <a:rPr lang="en-US" sz="2300" b="0" i="0" u="none" strike="noStrike" baseline="0" dirty="0">
                <a:solidFill>
                  <a:srgbClr val="000000"/>
                </a:solidFill>
                <a:latin typeface="Arial" panose="020B0604020202020204" pitchFamily="34" charset="0"/>
                <a:cs typeface="Arial" panose="020B0604020202020204" pitchFamily="34" charset="0"/>
              </a:rPr>
              <a:t>Adhere to the Alliance’s procurement policy when subcontracting services.   </a:t>
            </a:r>
            <a:endParaRPr lang="en-US" sz="2300" b="1" i="0" u="sng" strike="noStrike" baseline="0" dirty="0">
              <a:solidFill>
                <a:srgbClr val="000000"/>
              </a:solidFill>
              <a:latin typeface="Arial" panose="020B0604020202020204" pitchFamily="34" charset="0"/>
              <a:cs typeface="Arial" panose="020B0604020202020204" pitchFamily="34" charset="0"/>
            </a:endParaRPr>
          </a:p>
          <a:p>
            <a:pPr marL="514350" indent="-514350">
              <a:buFont typeface="+mj-lt"/>
              <a:buAutoNum type="arabicPeriod"/>
            </a:pPr>
            <a:r>
              <a:rPr lang="en-US" sz="2300" b="0" i="0" u="none" strike="noStrike" baseline="0" dirty="0">
                <a:solidFill>
                  <a:srgbClr val="000000"/>
                </a:solidFill>
                <a:latin typeface="Arial" panose="020B0604020202020204" pitchFamily="34" charset="0"/>
                <a:cs typeface="Arial" panose="020B0604020202020204" pitchFamily="34" charset="0"/>
              </a:rPr>
              <a:t>Develop </a:t>
            </a:r>
            <a:r>
              <a:rPr lang="en-US" sz="2300" dirty="0">
                <a:solidFill>
                  <a:srgbClr val="000000"/>
                </a:solidFill>
                <a:latin typeface="Arial" panose="020B0604020202020204" pitchFamily="34" charset="0"/>
                <a:cs typeface="Arial" panose="020B0604020202020204" pitchFamily="34" charset="0"/>
              </a:rPr>
              <a:t>board approved </a:t>
            </a:r>
            <a:r>
              <a:rPr lang="en-US" sz="2300" b="0" i="0" u="none" strike="noStrike" baseline="0" dirty="0">
                <a:solidFill>
                  <a:srgbClr val="000000"/>
                </a:solidFill>
                <a:latin typeface="Arial" panose="020B0604020202020204" pitchFamily="34" charset="0"/>
                <a:cs typeface="Arial" panose="020B0604020202020204" pitchFamily="34" charset="0"/>
              </a:rPr>
              <a:t>policies and procedures</a:t>
            </a:r>
          </a:p>
          <a:p>
            <a:pPr marL="514350" indent="-514350">
              <a:buFont typeface="+mj-lt"/>
              <a:buAutoNum type="arabicPeriod"/>
            </a:pPr>
            <a:r>
              <a:rPr lang="en-US" sz="2300" dirty="0">
                <a:solidFill>
                  <a:srgbClr val="000000"/>
                </a:solidFill>
                <a:latin typeface="Arial" panose="020B0604020202020204" pitchFamily="34" charset="0"/>
                <a:cs typeface="Arial" panose="020B0604020202020204" pitchFamily="34" charset="0"/>
              </a:rPr>
              <a:t>Training &amp; Staff Development: In addition to each provider’s training plan, all new staff need pre-service training and regular ongoing in-service training depending on services being offered.  For list of pre-service training topics refer to </a:t>
            </a:r>
            <a:r>
              <a:rPr lang="en-US" sz="2300" u="sng" dirty="0">
                <a:solidFill>
                  <a:srgbClr val="000000"/>
                </a:solidFill>
                <a:latin typeface="Arial" panose="020B0604020202020204" pitchFamily="34" charset="0"/>
                <a:cs typeface="Arial" panose="020B0604020202020204" pitchFamily="34" charset="0"/>
              </a:rPr>
              <a:t>Appendix A and all other chapters related to the OAA services you provide.</a:t>
            </a:r>
          </a:p>
          <a:p>
            <a:pPr marL="514350" indent="-514350">
              <a:buFont typeface="+mj-lt"/>
              <a:buAutoNum type="arabicPeriod"/>
            </a:pPr>
            <a:endParaRPr lang="en-US" sz="1800" b="0" i="0" u="none" strike="noStrike" baseline="0" dirty="0">
              <a:solidFill>
                <a:srgbClr val="000000"/>
              </a:solidFill>
              <a:latin typeface="Arial" panose="020B0604020202020204" pitchFamily="34" charset="0"/>
            </a:endParaRPr>
          </a:p>
          <a:p>
            <a:pPr marL="514350" indent="-514350">
              <a:buFont typeface="+mj-lt"/>
              <a:buAutoNum type="arabicPeriod"/>
            </a:pPr>
            <a:endParaRPr lang="en-US" sz="1800" b="0" i="0" u="none" strike="noStrike" baseline="0" dirty="0">
              <a:solidFill>
                <a:srgbClr val="000000"/>
              </a:solidFill>
              <a:latin typeface="Arial" panose="020B0604020202020204" pitchFamily="34" charset="0"/>
            </a:endParaRPr>
          </a:p>
          <a:p>
            <a:pPr marL="514350" indent="-514350">
              <a:buFont typeface="+mj-lt"/>
              <a:buAutoNum type="arabicPeriod"/>
            </a:pPr>
            <a:endParaRPr lang="en-US" sz="1800" b="0" i="0" u="none" strike="noStrike" baseline="0" dirty="0">
              <a:solidFill>
                <a:srgbClr val="000000"/>
              </a:solidFill>
              <a:latin typeface="Arial" panose="020B0604020202020204" pitchFamily="34" charset="0"/>
            </a:endParaRPr>
          </a:p>
          <a:p>
            <a:pPr marL="514350" indent="-514350">
              <a:buFont typeface="+mj-lt"/>
              <a:buAutoNum type="arabicPeriod"/>
            </a:pPr>
            <a:endParaRPr lang="en-US" dirty="0"/>
          </a:p>
        </p:txBody>
      </p:sp>
    </p:spTree>
    <p:extLst>
      <p:ext uri="{BB962C8B-B14F-4D97-AF65-F5344CB8AC3E}">
        <p14:creationId xmlns:p14="http://schemas.microsoft.com/office/powerpoint/2010/main" val="1644178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9039F-338A-94EC-7AAE-25BA48782D3E}"/>
              </a:ext>
            </a:extLst>
          </p:cNvPr>
          <p:cNvSpPr>
            <a:spLocks noGrp="1"/>
          </p:cNvSpPr>
          <p:nvPr>
            <p:ph type="title"/>
          </p:nvPr>
        </p:nvSpPr>
        <p:spPr/>
        <p:txBody>
          <a:bodyPr/>
          <a:lstStyle/>
          <a:p>
            <a:pPr algn="ctr"/>
            <a:r>
              <a:rPr lang="en-US" dirty="0"/>
              <a:t>Provider Requirements</a:t>
            </a:r>
          </a:p>
        </p:txBody>
      </p:sp>
      <p:sp>
        <p:nvSpPr>
          <p:cNvPr id="3" name="Content Placeholder 2">
            <a:extLst>
              <a:ext uri="{FF2B5EF4-FFF2-40B4-BE49-F238E27FC236}">
                <a16:creationId xmlns:a16="http://schemas.microsoft.com/office/drawing/2014/main" id="{6B88FFF8-CD7E-B131-336F-12C8B4982872}"/>
              </a:ext>
            </a:extLst>
          </p:cNvPr>
          <p:cNvSpPr>
            <a:spLocks noGrp="1"/>
          </p:cNvSpPr>
          <p:nvPr>
            <p:ph idx="1"/>
          </p:nvPr>
        </p:nvSpPr>
        <p:spPr>
          <a:xfrm>
            <a:off x="152400" y="1295400"/>
            <a:ext cx="8686800" cy="5029200"/>
          </a:xfrm>
        </p:spPr>
        <p:txBody>
          <a:bodyPr>
            <a:noAutofit/>
          </a:bodyPr>
          <a:lstStyle/>
          <a:p>
            <a:pPr marL="514350" indent="-514350">
              <a:buFont typeface="+mj-lt"/>
              <a:buAutoNum type="arabicPeriod" startAt="10"/>
            </a:pPr>
            <a:r>
              <a:rPr lang="en-US" sz="1600" dirty="0">
                <a:latin typeface="Arial" panose="020B0604020202020204" pitchFamily="34" charset="0"/>
                <a:cs typeface="Arial" panose="020B0604020202020204" pitchFamily="34" charset="0"/>
              </a:rPr>
              <a:t>Complete a </a:t>
            </a:r>
            <a:r>
              <a:rPr lang="en-US" sz="1600" dirty="0">
                <a:solidFill>
                  <a:srgbClr val="00B0F0"/>
                </a:solidFill>
                <a:latin typeface="Arial" panose="020B0604020202020204" pitchFamily="34" charset="0"/>
                <a:cs typeface="Arial" panose="020B0604020202020204" pitchFamily="34" charset="0"/>
                <a:hlinkClick r:id="rId2"/>
              </a:rPr>
              <a:t>Level II Aging Network background screening </a:t>
            </a:r>
            <a:r>
              <a:rPr lang="en-US" sz="1600" dirty="0">
                <a:latin typeface="Arial" panose="020B0604020202020204" pitchFamily="34" charset="0"/>
                <a:cs typeface="Arial" panose="020B0604020202020204" pitchFamily="34" charset="0"/>
              </a:rPr>
              <a:t>through the Clearinghouse for all direct service providers and non-exempt volunteers before beginning services.</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A direct service provider is “</a:t>
            </a:r>
            <a:r>
              <a:rPr lang="en-US" sz="1600" u="sng" dirty="0">
                <a:latin typeface="Arial" panose="020B0604020202020204" pitchFamily="34" charset="0"/>
                <a:cs typeface="Arial" panose="020B0604020202020204" pitchFamily="34" charset="0"/>
              </a:rPr>
              <a:t>a person 18 years of age or older </a:t>
            </a:r>
            <a:r>
              <a:rPr lang="en-US" sz="1600" dirty="0">
                <a:latin typeface="Arial" panose="020B0604020202020204" pitchFamily="34" charset="0"/>
                <a:cs typeface="Arial" panose="020B0604020202020204" pitchFamily="34" charset="0"/>
              </a:rPr>
              <a:t>who, pursuant to a program to provide services to the elderly, </a:t>
            </a:r>
            <a:r>
              <a:rPr lang="en-US" sz="1600" u="sng" dirty="0">
                <a:latin typeface="Arial" panose="020B0604020202020204" pitchFamily="34" charset="0"/>
                <a:cs typeface="Arial" panose="020B0604020202020204" pitchFamily="34" charset="0"/>
              </a:rPr>
              <a:t>has direct, face-to-face contact with a client while providing services to the client and has access to the client’s living areas, funds, personal property, or personal identification information as defined in s. 817.568.</a:t>
            </a:r>
            <a:r>
              <a:rPr lang="en-US" sz="1600" dirty="0">
                <a:latin typeface="Arial" panose="020B0604020202020204" pitchFamily="34" charset="0"/>
                <a:cs typeface="Arial" panose="020B0604020202020204" pitchFamily="34" charset="0"/>
              </a:rPr>
              <a:t> The term also includes, but is not limited to, the </a:t>
            </a:r>
            <a:r>
              <a:rPr lang="en-US" sz="1600" u="sng" dirty="0">
                <a:latin typeface="Arial" panose="020B0604020202020204" pitchFamily="34" charset="0"/>
                <a:cs typeface="Arial" panose="020B0604020202020204" pitchFamily="34" charset="0"/>
              </a:rPr>
              <a:t>administrator or a similarly titled person who is responsible for the day-to-day operations of the provider, the financial officer or similarly titled person who is responsible for the financial operations of the provider, coordinators, managers, and supervisors of residential facilities, and volunteers, and any other person seeking employment with a provider who is expected to, or whose responsibilities may require him or her to, provide personal care or services directly to clients or have access to client funds, financial matters, legal matters, personal property, or living areas.</a:t>
            </a:r>
            <a:r>
              <a:rPr lang="en-US" sz="1600" dirty="0">
                <a:latin typeface="Arial" panose="020B0604020202020204" pitchFamily="34" charset="0"/>
                <a:cs typeface="Arial" panose="020B0604020202020204" pitchFamily="34" charset="0"/>
              </a:rPr>
              <a:t>” § 430.0402(1)(b), Fla. Stat. (2023). </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b="1" u="sng" dirty="0">
                <a:latin typeface="Arial" panose="020B0604020202020204" pitchFamily="34" charset="0"/>
                <a:cs typeface="Arial" panose="020B0604020202020204" pitchFamily="34" charset="0"/>
              </a:rPr>
              <a:t>Eligibility must be determined through the Aging Network in the Clearinghouse.  AHCA prints are not acceptable. </a:t>
            </a:r>
          </a:p>
          <a:p>
            <a:pPr marL="0" indent="0">
              <a:buNone/>
            </a:pPr>
            <a:endParaRPr lang="en-US" sz="1600" dirty="0"/>
          </a:p>
          <a:p>
            <a:pPr>
              <a:buFont typeface="+mj-lt"/>
              <a:buAutoNum type="arabicPeriod" startAt="11"/>
            </a:pPr>
            <a:r>
              <a:rPr lang="en-US" sz="1600" dirty="0" err="1"/>
              <a:t>E-verify</a:t>
            </a:r>
            <a:r>
              <a:rPr lang="en-US" sz="1600" dirty="0"/>
              <a:t>-must use the </a:t>
            </a:r>
            <a:r>
              <a:rPr lang="en-US" sz="1600" dirty="0" err="1"/>
              <a:t>E-verify</a:t>
            </a:r>
            <a:r>
              <a:rPr lang="en-US" sz="1600" dirty="0"/>
              <a:t> system to verify the employment eligibility of all new employees.  Applies to vendors too.</a:t>
            </a:r>
          </a:p>
        </p:txBody>
      </p:sp>
    </p:spTree>
    <p:extLst>
      <p:ext uri="{BB962C8B-B14F-4D97-AF65-F5344CB8AC3E}">
        <p14:creationId xmlns:p14="http://schemas.microsoft.com/office/powerpoint/2010/main" val="1944684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9039F-338A-94EC-7AAE-25BA48782D3E}"/>
              </a:ext>
            </a:extLst>
          </p:cNvPr>
          <p:cNvSpPr>
            <a:spLocks noGrp="1"/>
          </p:cNvSpPr>
          <p:nvPr>
            <p:ph type="title"/>
          </p:nvPr>
        </p:nvSpPr>
        <p:spPr/>
        <p:txBody>
          <a:bodyPr/>
          <a:lstStyle/>
          <a:p>
            <a:pPr algn="ctr"/>
            <a:r>
              <a:rPr lang="en-US" dirty="0"/>
              <a:t>Provider Requirements</a:t>
            </a:r>
          </a:p>
        </p:txBody>
      </p:sp>
      <p:sp>
        <p:nvSpPr>
          <p:cNvPr id="3" name="Content Placeholder 2">
            <a:extLst>
              <a:ext uri="{FF2B5EF4-FFF2-40B4-BE49-F238E27FC236}">
                <a16:creationId xmlns:a16="http://schemas.microsoft.com/office/drawing/2014/main" id="{6B88FFF8-CD7E-B131-336F-12C8B4982872}"/>
              </a:ext>
            </a:extLst>
          </p:cNvPr>
          <p:cNvSpPr>
            <a:spLocks noGrp="1"/>
          </p:cNvSpPr>
          <p:nvPr>
            <p:ph idx="1"/>
          </p:nvPr>
        </p:nvSpPr>
        <p:spPr>
          <a:xfrm>
            <a:off x="228600" y="1447800"/>
            <a:ext cx="8229600" cy="4525963"/>
          </a:xfrm>
        </p:spPr>
        <p:txBody>
          <a:bodyPr>
            <a:normAutofit lnSpcReduction="10000"/>
          </a:bodyPr>
          <a:lstStyle/>
          <a:p>
            <a:pPr marL="514350" indent="-514350">
              <a:buFont typeface="+mj-lt"/>
              <a:buAutoNum type="arabicPeriod" startAt="12"/>
            </a:pPr>
            <a:r>
              <a:rPr lang="en-US" sz="2800" dirty="0">
                <a:latin typeface="Arial" panose="020B0604020202020204" pitchFamily="34" charset="0"/>
                <a:cs typeface="Arial" panose="020B0604020202020204" pitchFamily="34" charset="0"/>
              </a:rPr>
              <a:t>Complete annual client satisfaction surveys</a:t>
            </a:r>
          </a:p>
          <a:p>
            <a:pPr marL="514350" indent="-514350">
              <a:buFont typeface="+mj-lt"/>
              <a:buAutoNum type="arabicPeriod" startAt="12"/>
            </a:pPr>
            <a:r>
              <a:rPr lang="en-US" sz="2800" dirty="0">
                <a:latin typeface="Arial" panose="020B0604020202020204" pitchFamily="34" charset="0"/>
                <a:cs typeface="Arial" panose="020B0604020202020204" pitchFamily="34" charset="0"/>
              </a:rPr>
              <a:t>Submit monthly request for payments and surplus/deficit reports</a:t>
            </a:r>
          </a:p>
          <a:p>
            <a:pPr marL="514350" indent="-514350">
              <a:buFont typeface="+mj-lt"/>
              <a:buAutoNum type="arabicPeriod" startAt="12"/>
            </a:pPr>
            <a:r>
              <a:rPr lang="en-US" sz="2800" dirty="0">
                <a:latin typeface="Arial" panose="020B0604020202020204" pitchFamily="34" charset="0"/>
                <a:cs typeface="Arial" panose="020B0604020202020204" pitchFamily="34" charset="0"/>
              </a:rPr>
              <a:t>Meet state required state mandated outcome measures, depending on the services provided</a:t>
            </a:r>
          </a:p>
          <a:p>
            <a:pPr marL="514350" indent="-514350">
              <a:buFont typeface="+mj-lt"/>
              <a:buAutoNum type="arabicPeriod" startAt="12"/>
            </a:pPr>
            <a:r>
              <a:rPr lang="en-US" sz="2800" dirty="0">
                <a:latin typeface="Arial" panose="020B0604020202020204" pitchFamily="34" charset="0"/>
                <a:cs typeface="Arial" panose="020B0604020202020204" pitchFamily="34" charset="0"/>
              </a:rPr>
              <a:t>Enter all program &amp; service information in eCIRTS as required by the Alliance, including wait list for services.</a:t>
            </a:r>
          </a:p>
          <a:p>
            <a:pPr marL="514350" indent="-514350">
              <a:buFont typeface="+mj-lt"/>
              <a:buAutoNum type="arabicPeriod" startAt="12"/>
            </a:pPr>
            <a:r>
              <a:rPr lang="en-US" sz="2800" dirty="0">
                <a:latin typeface="Arial" panose="020B0604020202020204" pitchFamily="34" charset="0"/>
                <a:cs typeface="Arial" panose="020B0604020202020204" pitchFamily="34" charset="0"/>
              </a:rPr>
              <a:t>Certify all required staff on the 701B DOEA Assessment Instrument</a:t>
            </a:r>
          </a:p>
          <a:p>
            <a:pPr marL="0" indent="0">
              <a:buNone/>
            </a:pPr>
            <a:endParaRPr lang="en-US" sz="2800" dirty="0"/>
          </a:p>
          <a:p>
            <a:pPr marL="0" indent="0">
              <a:buNone/>
            </a:pPr>
            <a:endParaRPr lang="en-US" dirty="0"/>
          </a:p>
        </p:txBody>
      </p:sp>
    </p:spTree>
    <p:extLst>
      <p:ext uri="{BB962C8B-B14F-4D97-AF65-F5344CB8AC3E}">
        <p14:creationId xmlns:p14="http://schemas.microsoft.com/office/powerpoint/2010/main" val="2831347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Nutrition Services</a:t>
            </a:r>
          </a:p>
        </p:txBody>
      </p:sp>
      <p:sp>
        <p:nvSpPr>
          <p:cNvPr id="3" name="Content Placeholder 2"/>
          <p:cNvSpPr>
            <a:spLocks noGrp="1"/>
          </p:cNvSpPr>
          <p:nvPr>
            <p:ph idx="1"/>
          </p:nvPr>
        </p:nvSpPr>
        <p:spPr>
          <a:xfrm>
            <a:off x="0" y="1295400"/>
            <a:ext cx="9067800" cy="5105400"/>
          </a:xfrm>
        </p:spPr>
        <p:txBody>
          <a:bodyPr>
            <a:noAutofit/>
          </a:bodyPr>
          <a:lstStyle/>
          <a:p>
            <a:pPr marL="0" indent="0">
              <a:buNone/>
            </a:pPr>
            <a:r>
              <a:rPr lang="en-US" sz="1600" dirty="0">
                <a:latin typeface="Arial" panose="020B0604020202020204" pitchFamily="34" charset="0"/>
                <a:cs typeface="Arial" panose="020B0604020202020204" pitchFamily="34" charset="0"/>
              </a:rPr>
              <a:t>Nutrition programs must:</a:t>
            </a:r>
          </a:p>
          <a:p>
            <a:pPr marL="514350" indent="-514350">
              <a:buFont typeface="+mj-lt"/>
              <a:buAutoNum type="arabicPeriod"/>
            </a:pPr>
            <a:r>
              <a:rPr lang="en-US" sz="1600" dirty="0">
                <a:latin typeface="Arial" panose="020B0604020202020204" pitchFamily="34" charset="0"/>
                <a:cs typeface="Arial" panose="020B0604020202020204" pitchFamily="34" charset="0"/>
              </a:rPr>
              <a:t>Contract with a Registered &amp; Licensed Dietician (cannot be the caterer’s RD)</a:t>
            </a:r>
          </a:p>
          <a:p>
            <a:pPr marL="514350" indent="-514350">
              <a:buFont typeface="+mj-lt"/>
              <a:buAutoNum type="arabicPeriod"/>
            </a:pPr>
            <a:endParaRPr lang="en-US" sz="1600" dirty="0">
              <a:latin typeface="Arial" panose="020B0604020202020204" pitchFamily="34" charset="0"/>
              <a:cs typeface="Arial" panose="020B0604020202020204" pitchFamily="34" charset="0"/>
            </a:endParaRPr>
          </a:p>
          <a:p>
            <a:pPr marL="514350" indent="-514350">
              <a:buFont typeface="+mj-lt"/>
              <a:buAutoNum type="arabicPeriod"/>
            </a:pPr>
            <a:r>
              <a:rPr lang="en-US" sz="1600" dirty="0">
                <a:latin typeface="Arial" panose="020B0604020202020204" pitchFamily="34" charset="0"/>
                <a:cs typeface="Arial" panose="020B0604020202020204" pitchFamily="34" charset="0"/>
              </a:rPr>
              <a:t>Provide nutrition education sessions on a monthly basis (congregate and home delivered)</a:t>
            </a:r>
          </a:p>
          <a:p>
            <a:pPr lvl="2"/>
            <a:r>
              <a:rPr lang="en-US" sz="1600" dirty="0">
                <a:latin typeface="Arial" panose="020B0604020202020204" pitchFamily="34" charset="0"/>
                <a:cs typeface="Arial" panose="020B0604020202020204" pitchFamily="34" charset="0"/>
              </a:rPr>
              <a:t>Nutrition Education Plan developed by a dietician</a:t>
            </a:r>
          </a:p>
          <a:p>
            <a:pPr lvl="2"/>
            <a:r>
              <a:rPr lang="en-US" sz="1600" dirty="0">
                <a:latin typeface="Arial" panose="020B0604020202020204" pitchFamily="34" charset="0"/>
                <a:cs typeface="Arial" panose="020B0604020202020204" pitchFamily="34" charset="0"/>
              </a:rPr>
              <a:t>Directed by a dietician</a:t>
            </a:r>
          </a:p>
          <a:p>
            <a:pPr marL="514350" indent="-514350">
              <a:buFont typeface="+mj-lt"/>
              <a:buAutoNum type="arabicPeriod"/>
            </a:pPr>
            <a:r>
              <a:rPr lang="en-US" sz="1600" dirty="0">
                <a:latin typeface="Arial" panose="020B0604020202020204" pitchFamily="34" charset="0"/>
                <a:cs typeface="Arial" panose="020B0604020202020204" pitchFamily="34" charset="0"/>
              </a:rPr>
              <a:t>Develop menus</a:t>
            </a:r>
          </a:p>
          <a:p>
            <a:pPr lvl="2"/>
            <a:r>
              <a:rPr lang="en-US" sz="1600" dirty="0">
                <a:latin typeface="Arial" panose="020B0604020202020204" pitchFamily="34" charset="0"/>
                <a:cs typeface="Arial" panose="020B0604020202020204" pitchFamily="34" charset="0"/>
              </a:rPr>
              <a:t>Two 6-month cycles (January – June; July – December)</a:t>
            </a:r>
          </a:p>
          <a:p>
            <a:pPr lvl="2"/>
            <a:r>
              <a:rPr lang="en-US" sz="1600" dirty="0">
                <a:latin typeface="Arial" panose="020B0604020202020204" pitchFamily="34" charset="0"/>
                <a:cs typeface="Arial" panose="020B0604020202020204" pitchFamily="34" charset="0"/>
              </a:rPr>
              <a:t>4-week menus cycles</a:t>
            </a:r>
          </a:p>
          <a:p>
            <a:pPr lvl="2"/>
            <a:r>
              <a:rPr lang="en-US" sz="1600" dirty="0">
                <a:latin typeface="Arial" panose="020B0604020202020204" pitchFamily="34" charset="0"/>
                <a:cs typeface="Arial" panose="020B0604020202020204" pitchFamily="34" charset="0"/>
              </a:rPr>
              <a:t>Must be submitted to Alliance for review/approval 4-6 weeks prior to implementation</a:t>
            </a:r>
          </a:p>
          <a:p>
            <a:pPr lvl="2"/>
            <a:r>
              <a:rPr lang="en-US" sz="1600" b="0" i="0" u="none" strike="noStrike" baseline="0" dirty="0">
                <a:solidFill>
                  <a:srgbClr val="000000"/>
                </a:solidFill>
                <a:latin typeface="Arial" panose="020B0604020202020204" pitchFamily="34" charset="0"/>
                <a:cs typeface="Arial" panose="020B0604020202020204" pitchFamily="34" charset="0"/>
              </a:rPr>
              <a:t>Menus must </a:t>
            </a:r>
            <a:r>
              <a:rPr lang="en-US" sz="1600" dirty="0">
                <a:solidFill>
                  <a:srgbClr val="000000"/>
                </a:solidFill>
                <a:latin typeface="Arial" panose="020B0604020202020204" pitchFamily="34" charset="0"/>
                <a:cs typeface="Arial" panose="020B0604020202020204" pitchFamily="34" charset="0"/>
              </a:rPr>
              <a:t>meet </a:t>
            </a:r>
            <a:r>
              <a:rPr lang="en-US" sz="1800" b="0" i="0" u="none" strike="noStrike" baseline="0" dirty="0">
                <a:solidFill>
                  <a:srgbClr val="000000"/>
                </a:solidFill>
                <a:latin typeface="Arial" panose="020B0604020202020204" pitchFamily="34" charset="0"/>
              </a:rPr>
              <a:t>minimum of 33 1/3 percent of the current Dietary Reference Intake </a:t>
            </a:r>
            <a:r>
              <a:rPr lang="en-US" sz="1800" b="0" i="0" u="none" strike="noStrike" baseline="0" dirty="0">
                <a:solidFill>
                  <a:srgbClr val="0000FF"/>
                </a:solidFill>
                <a:latin typeface="Arial" panose="020B0604020202020204" pitchFamily="34" charset="0"/>
              </a:rPr>
              <a:t>https://www.nal.usda.gov/human-nutrition-and-food-safety/dietary-guidance</a:t>
            </a:r>
            <a:r>
              <a:rPr lang="en-US" sz="1800" b="0" i="0" u="none" strike="noStrike" baseline="0" dirty="0">
                <a:solidFill>
                  <a:srgbClr val="000000"/>
                </a:solidFill>
                <a:latin typeface="Arial" panose="020B0604020202020204" pitchFamily="34" charset="0"/>
              </a:rPr>
              <a:t>) and comply with the current  Dietary Guidelines for Americans </a:t>
            </a: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457200" indent="-457200">
              <a:buClrTx/>
              <a:buFont typeface="+mj-lt"/>
              <a:buAutoNum type="arabicPeriod" startAt="4"/>
            </a:pPr>
            <a:r>
              <a:rPr lang="en-US" sz="1600" dirty="0">
                <a:latin typeface="Arial" panose="020B0604020202020204" pitchFamily="34" charset="0"/>
                <a:cs typeface="Arial" panose="020B0604020202020204" pitchFamily="34" charset="0"/>
              </a:rPr>
              <a:t>Have a  </a:t>
            </a:r>
            <a:r>
              <a:rPr lang="en-US" sz="1600" b="1" u="sng" dirty="0">
                <a:latin typeface="Arial" panose="020B0604020202020204" pitchFamily="34" charset="0"/>
                <a:cs typeface="Arial" panose="020B0604020202020204" pitchFamily="34" charset="0"/>
              </a:rPr>
              <a:t>Certified Food Protection Manager </a:t>
            </a:r>
            <a:r>
              <a:rPr lang="en-US" sz="1600" dirty="0">
                <a:latin typeface="Arial" panose="020B0604020202020204" pitchFamily="34" charset="0"/>
                <a:cs typeface="Arial" panose="020B0604020202020204" pitchFamily="34" charset="0"/>
              </a:rPr>
              <a:t>responsible for the storage, display and serving of food for meal sites.  This individual does not have to be always present </a:t>
            </a:r>
            <a:r>
              <a:rPr lang="en-US" sz="1600" b="1" dirty="0">
                <a:latin typeface="Arial" panose="020B0604020202020204" pitchFamily="34" charset="0"/>
                <a:cs typeface="Arial" panose="020B0604020202020204" pitchFamily="34" charset="0"/>
              </a:rPr>
              <a:t>unless the provider prepares its own meals (self preparation as opposed to catered).</a:t>
            </a:r>
          </a:p>
          <a:p>
            <a:pPr marL="457200" indent="-457200">
              <a:buClrTx/>
              <a:buFont typeface="+mj-lt"/>
              <a:buAutoNum type="arabicPeriod" startAt="4"/>
            </a:pPr>
            <a:endParaRPr lang="en-US" sz="1600" dirty="0">
              <a:latin typeface="Arial" panose="020B0604020202020204" pitchFamily="34" charset="0"/>
              <a:cs typeface="Arial" panose="020B0604020202020204" pitchFamily="34" charset="0"/>
            </a:endParaRPr>
          </a:p>
          <a:p>
            <a:pPr marL="0" indent="0">
              <a:buClrTx/>
              <a:buNone/>
            </a:pPr>
            <a:endParaRPr lang="en-US" sz="1400" dirty="0">
              <a:latin typeface="+mj-lt"/>
            </a:endParaRPr>
          </a:p>
        </p:txBody>
      </p:sp>
      <p:sp>
        <p:nvSpPr>
          <p:cNvPr id="4" name="TextBox 3">
            <a:extLst>
              <a:ext uri="{FF2B5EF4-FFF2-40B4-BE49-F238E27FC236}">
                <a16:creationId xmlns:a16="http://schemas.microsoft.com/office/drawing/2014/main" id="{71AA3D18-ABE0-2726-DCAD-877877E0B5D1}"/>
              </a:ext>
            </a:extLst>
          </p:cNvPr>
          <p:cNvSpPr txBox="1"/>
          <p:nvPr/>
        </p:nvSpPr>
        <p:spPr>
          <a:xfrm>
            <a:off x="228600" y="6400800"/>
            <a:ext cx="2971800" cy="369332"/>
          </a:xfrm>
          <a:prstGeom prst="rect">
            <a:avLst/>
          </a:prstGeom>
          <a:noFill/>
        </p:spPr>
        <p:txBody>
          <a:bodyPr wrap="square" rtlCol="0">
            <a:spAutoFit/>
          </a:bodyPr>
          <a:lstStyle/>
          <a:p>
            <a:r>
              <a:rPr lang="en-US" dirty="0">
                <a:solidFill>
                  <a:srgbClr val="FFFF00"/>
                </a:solidFill>
              </a:rPr>
              <a:t>Chapter 5 and Appendix A</a:t>
            </a:r>
          </a:p>
        </p:txBody>
      </p:sp>
    </p:spTree>
    <p:extLst>
      <p:ext uri="{BB962C8B-B14F-4D97-AF65-F5344CB8AC3E}">
        <p14:creationId xmlns:p14="http://schemas.microsoft.com/office/powerpoint/2010/main" val="194173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Nutrition Providers</a:t>
            </a:r>
          </a:p>
        </p:txBody>
      </p:sp>
      <p:sp>
        <p:nvSpPr>
          <p:cNvPr id="3" name="Content Placeholder 2"/>
          <p:cNvSpPr>
            <a:spLocks noGrp="1"/>
          </p:cNvSpPr>
          <p:nvPr>
            <p:ph idx="1"/>
          </p:nvPr>
        </p:nvSpPr>
        <p:spPr>
          <a:xfrm>
            <a:off x="0" y="1219200"/>
            <a:ext cx="9144000" cy="5334000"/>
          </a:xfrm>
        </p:spPr>
        <p:txBody>
          <a:bodyPr>
            <a:noAutofit/>
          </a:bodyPr>
          <a:lstStyle/>
          <a:p>
            <a:pPr marL="514350" indent="-514350">
              <a:buClrTx/>
              <a:buFont typeface="+mj-lt"/>
              <a:buAutoNum type="arabicPeriod" startAt="5"/>
            </a:pPr>
            <a:r>
              <a:rPr lang="en-US" sz="1600" b="1" dirty="0">
                <a:latin typeface="Arial" panose="020B0604020202020204" pitchFamily="34" charset="0"/>
                <a:cs typeface="Arial" panose="020B0604020202020204" pitchFamily="34" charset="0"/>
              </a:rPr>
              <a:t>Staff Training;:</a:t>
            </a:r>
          </a:p>
          <a:p>
            <a:pPr lvl="1" indent="-342900">
              <a:buClrTx/>
              <a:buFont typeface="Wingdings" panose="05000000000000000000" pitchFamily="2" charset="2"/>
              <a:buChar char="Ø"/>
            </a:pPr>
            <a:r>
              <a:rPr lang="en-US" sz="1600" b="1" dirty="0">
                <a:latin typeface="Arial" panose="020B0604020202020204" pitchFamily="34" charset="0"/>
                <a:cs typeface="Arial" panose="020B0604020202020204" pitchFamily="34" charset="0"/>
              </a:rPr>
              <a:t>Pre-service:  </a:t>
            </a:r>
            <a:r>
              <a:rPr lang="en-US" sz="1600" dirty="0">
                <a:latin typeface="Arial" panose="020B0604020202020204" pitchFamily="34" charset="0"/>
                <a:cs typeface="Arial" panose="020B0604020202020204" pitchFamily="34" charset="0"/>
              </a:rPr>
              <a:t>In addition to pre-services listed in Appendix A, nutrition staff must be trained in safe food handling, prevention of food borne illnesses, and sanitation practices </a:t>
            </a:r>
            <a:r>
              <a:rPr lang="en-US" sz="1600" b="1" u="sng" dirty="0">
                <a:latin typeface="Arial" panose="020B0604020202020204" pitchFamily="34" charset="0"/>
                <a:cs typeface="Arial" panose="020B0604020202020204" pitchFamily="34" charset="0"/>
              </a:rPr>
              <a:t>before</a:t>
            </a:r>
            <a:r>
              <a:rPr lang="en-US" sz="1600" dirty="0">
                <a:latin typeface="Arial" panose="020B0604020202020204" pitchFamily="34" charset="0"/>
                <a:cs typeface="Arial" panose="020B0604020202020204" pitchFamily="34" charset="0"/>
              </a:rPr>
              <a:t> assuming food service assignments for all staff or volunteer having food contact. </a:t>
            </a:r>
          </a:p>
          <a:p>
            <a:pPr lvl="1" indent="-342900">
              <a:buClrTx/>
              <a:buFont typeface="Wingdings" panose="05000000000000000000" pitchFamily="2" charset="2"/>
              <a:buChar char="Ø"/>
            </a:pPr>
            <a:r>
              <a:rPr lang="en-US" sz="1600" b="1" u="sng" dirty="0">
                <a:latin typeface="Arial" panose="020B0604020202020204" pitchFamily="34" charset="0"/>
                <a:cs typeface="Arial" panose="020B0604020202020204" pitchFamily="34" charset="0"/>
              </a:rPr>
              <a:t>In-Service:  </a:t>
            </a:r>
            <a:r>
              <a:rPr lang="en-US" sz="1600" dirty="0">
                <a:latin typeface="Arial" panose="020B0604020202020204" pitchFamily="34" charset="0"/>
                <a:cs typeface="Arial" panose="020B0604020202020204" pitchFamily="34" charset="0"/>
              </a:rPr>
              <a:t>Provide all food service staff and volunteers with </a:t>
            </a:r>
            <a:r>
              <a:rPr lang="en-US" sz="1600" b="1" u="sng" dirty="0">
                <a:latin typeface="Arial" panose="020B0604020202020204" pitchFamily="34" charset="0"/>
                <a:cs typeface="Arial" panose="020B0604020202020204" pitchFamily="34" charset="0"/>
              </a:rPr>
              <a:t>annual </a:t>
            </a:r>
            <a:r>
              <a:rPr lang="en-US" sz="1600" dirty="0">
                <a:latin typeface="Arial" panose="020B0604020202020204" pitchFamily="34" charset="0"/>
                <a:cs typeface="Arial" panose="020B0604020202020204" pitchFamily="34" charset="0"/>
              </a:rPr>
              <a:t>training on the prevention of food borne illness.  </a:t>
            </a:r>
          </a:p>
          <a:p>
            <a:pPr marL="457200" indent="-457200">
              <a:buClrTx/>
              <a:buFont typeface="+mj-lt"/>
              <a:buAutoNum type="arabicPeriod" startAt="5"/>
            </a:pPr>
            <a:endParaRPr lang="en-US" sz="1600" dirty="0">
              <a:latin typeface="Arial" panose="020B0604020202020204" pitchFamily="34" charset="0"/>
              <a:cs typeface="Arial" panose="020B0604020202020204" pitchFamily="34" charset="0"/>
            </a:endParaRPr>
          </a:p>
          <a:p>
            <a:pPr marL="457200" indent="-457200">
              <a:buClrTx/>
              <a:buFont typeface="+mj-lt"/>
              <a:buAutoNum type="arabicPeriod" startAt="5"/>
            </a:pPr>
            <a:r>
              <a:rPr lang="en-US" sz="1600" dirty="0">
                <a:latin typeface="Arial" panose="020B0604020202020204" pitchFamily="34" charset="0"/>
                <a:cs typeface="Arial" panose="020B0604020202020204" pitchFamily="34" charset="0"/>
              </a:rPr>
              <a:t>Congregate Nutrition providers are required to establish </a:t>
            </a:r>
            <a:r>
              <a:rPr lang="en-US" sz="1600" b="1" u="sng" dirty="0">
                <a:latin typeface="Arial" panose="020B0604020202020204" pitchFamily="34" charset="0"/>
                <a:cs typeface="Arial" panose="020B0604020202020204" pitchFamily="34" charset="0"/>
              </a:rPr>
              <a:t>project advisory councils </a:t>
            </a:r>
            <a:r>
              <a:rPr lang="en-US" sz="1600" dirty="0">
                <a:latin typeface="Arial" panose="020B0604020202020204" pitchFamily="34" charset="0"/>
                <a:cs typeface="Arial" panose="020B0604020202020204" pitchFamily="34" charset="0"/>
              </a:rPr>
              <a:t>made up of representatives from each congregate nutrition site, or a site council at each congregate nutrition site. At least 51% of the members must be clients. One at each site or one with representatives from each site.</a:t>
            </a:r>
          </a:p>
          <a:p>
            <a:pPr marL="457200" indent="-457200">
              <a:buClrTx/>
              <a:buFont typeface="+mj-lt"/>
              <a:buAutoNum type="arabicPeriod" startAt="5"/>
            </a:pPr>
            <a:endParaRPr lang="en-US" sz="1600" dirty="0">
              <a:latin typeface="Arial" panose="020B0604020202020204" pitchFamily="34" charset="0"/>
              <a:cs typeface="Arial" panose="020B0604020202020204" pitchFamily="34" charset="0"/>
            </a:endParaRPr>
          </a:p>
          <a:p>
            <a:pPr marL="457200" indent="-457200">
              <a:buClrTx/>
              <a:buFont typeface="+mj-lt"/>
              <a:buAutoNum type="arabicPeriod" startAt="5"/>
            </a:pPr>
            <a:r>
              <a:rPr kumimoji="0" lang="en-US" sz="1600" b="0" i="0" u="none" strike="noStrike" kern="1200" cap="none" spc="-100" normalizeH="0" baseline="0" noProof="0" dirty="0">
                <a:ln>
                  <a:noFill/>
                </a:ln>
                <a:effectLst/>
                <a:uLnTx/>
                <a:uFillTx/>
                <a:latin typeface="Arial" panose="020B0604020202020204" pitchFamily="34" charset="0"/>
                <a:cs typeface="Arial" panose="020B0604020202020204" pitchFamily="34" charset="0"/>
              </a:rPr>
              <a:t>Food vendors must not </a:t>
            </a:r>
            <a:r>
              <a:rPr lang="en-US" sz="1600" dirty="0">
                <a:latin typeface="Arial" panose="020B0604020202020204" pitchFamily="34" charset="0"/>
                <a:cs typeface="Arial" panose="020B0604020202020204" pitchFamily="34" charset="0"/>
              </a:rPr>
              <a:t>have more than one temporary closure and/or more than 12 high priority violations in the twelve-month period prior to enter into a contract.  Alliance must review and approve.</a:t>
            </a:r>
          </a:p>
          <a:p>
            <a:pPr marL="0" indent="0">
              <a:buClrTx/>
              <a:buNone/>
            </a:pPr>
            <a:endParaRPr lang="en-US" sz="1600" dirty="0">
              <a:latin typeface="Arial" panose="020B0604020202020204" pitchFamily="34" charset="0"/>
              <a:cs typeface="Arial" panose="020B0604020202020204" pitchFamily="34" charset="0"/>
            </a:endParaRPr>
          </a:p>
          <a:p>
            <a:pPr marL="514350" indent="-514350">
              <a:buClrTx/>
              <a:buFont typeface="+mj-lt"/>
              <a:buAutoNum type="arabicPeriod" startAt="9"/>
            </a:pPr>
            <a:r>
              <a:rPr lang="en-US" sz="1600" b="1" dirty="0">
                <a:latin typeface="Arial" panose="020B0604020202020204" pitchFamily="34" charset="0"/>
                <a:cs typeface="Arial" panose="020B0604020202020204" pitchFamily="34" charset="0"/>
              </a:rPr>
              <a:t>Holding Temperature Requirements</a:t>
            </a:r>
          </a:p>
          <a:p>
            <a:pPr lvl="1">
              <a:buClrTx/>
              <a:buFont typeface="Arial" panose="020B0604020202020204" pitchFamily="34" charset="0"/>
              <a:buChar char="•"/>
            </a:pPr>
            <a:r>
              <a:rPr lang="en-US" sz="1600" dirty="0">
                <a:latin typeface="Arial" panose="020B0604020202020204" pitchFamily="34" charset="0"/>
                <a:cs typeface="Arial" panose="020B0604020202020204" pitchFamily="34" charset="0"/>
              </a:rPr>
              <a:t>Hot:  140ºF or above</a:t>
            </a:r>
          </a:p>
          <a:p>
            <a:pPr lvl="1">
              <a:buClrTx/>
              <a:buFont typeface="Arial" panose="020B0604020202020204" pitchFamily="34" charset="0"/>
              <a:buChar char="•"/>
            </a:pPr>
            <a:r>
              <a:rPr lang="en-US" sz="1600" dirty="0">
                <a:latin typeface="Arial" panose="020B0604020202020204" pitchFamily="34" charset="0"/>
                <a:cs typeface="Arial" panose="020B0604020202020204" pitchFamily="34" charset="0"/>
              </a:rPr>
              <a:t>Cold- 41ºF or below</a:t>
            </a:r>
          </a:p>
          <a:p>
            <a:pPr lvl="1">
              <a:buClrTx/>
              <a:buFont typeface="Arial" panose="020B0604020202020204" pitchFamily="34" charset="0"/>
              <a:buChar char="•"/>
            </a:pPr>
            <a:r>
              <a:rPr lang="en-US" sz="1600" dirty="0">
                <a:latin typeface="Arial" panose="020B0604020202020204" pitchFamily="34" charset="0"/>
                <a:cs typeface="Arial" panose="020B0604020202020204" pitchFamily="34" charset="0"/>
              </a:rPr>
              <a:t>Frozen-frozen solid, 20ºF or below</a:t>
            </a:r>
          </a:p>
          <a:p>
            <a:pPr marL="457200" indent="-457200">
              <a:buClrTx/>
              <a:buFont typeface="+mj-lt"/>
              <a:buAutoNum type="arabicPeriod" startAt="6"/>
            </a:pPr>
            <a:endParaRPr lang="en-US" sz="18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A5622C1-87B0-45D5-DFA0-BFDBFF2CC563}"/>
              </a:ext>
            </a:extLst>
          </p:cNvPr>
          <p:cNvSpPr txBox="1"/>
          <p:nvPr/>
        </p:nvSpPr>
        <p:spPr>
          <a:xfrm>
            <a:off x="228600" y="6400800"/>
            <a:ext cx="2971800" cy="369332"/>
          </a:xfrm>
          <a:prstGeom prst="rect">
            <a:avLst/>
          </a:prstGeom>
          <a:noFill/>
        </p:spPr>
        <p:txBody>
          <a:bodyPr wrap="square" rtlCol="0">
            <a:spAutoFit/>
          </a:bodyPr>
          <a:lstStyle/>
          <a:p>
            <a:r>
              <a:rPr lang="en-US" dirty="0">
                <a:solidFill>
                  <a:srgbClr val="FFFF00"/>
                </a:solidFill>
              </a:rPr>
              <a:t>Chapter 5 and Appendix A</a:t>
            </a:r>
          </a:p>
        </p:txBody>
      </p:sp>
    </p:spTree>
    <p:extLst>
      <p:ext uri="{BB962C8B-B14F-4D97-AF65-F5344CB8AC3E}">
        <p14:creationId xmlns:p14="http://schemas.microsoft.com/office/powerpoint/2010/main" val="37806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Congregate Meal Sites</a:t>
            </a:r>
          </a:p>
        </p:txBody>
      </p:sp>
      <p:sp>
        <p:nvSpPr>
          <p:cNvPr id="3" name="Content Placeholder 2"/>
          <p:cNvSpPr>
            <a:spLocks noGrp="1"/>
          </p:cNvSpPr>
          <p:nvPr>
            <p:ph idx="1"/>
          </p:nvPr>
        </p:nvSpPr>
        <p:spPr>
          <a:xfrm>
            <a:off x="152400" y="1447800"/>
            <a:ext cx="8839200" cy="4648200"/>
          </a:xfrm>
        </p:spPr>
        <p:txBody>
          <a:bodyPr>
            <a:normAutofit/>
          </a:bodyPr>
          <a:lstStyle/>
          <a:p>
            <a:pPr marL="457200" indent="-457200" algn="l">
              <a:buFont typeface="+mj-lt"/>
              <a:buAutoNum type="arabicPeriod"/>
            </a:pPr>
            <a:r>
              <a:rPr lang="en-US" sz="1900" dirty="0">
                <a:solidFill>
                  <a:srgbClr val="000000"/>
                </a:solidFill>
                <a:latin typeface="Arial" panose="020B0604020202020204" pitchFamily="34" charset="0"/>
              </a:rPr>
              <a:t>Can be located in </a:t>
            </a:r>
            <a:r>
              <a:rPr lang="en-US" sz="1900" b="0" i="0" u="none" strike="noStrike" baseline="0" dirty="0">
                <a:solidFill>
                  <a:srgbClr val="000000"/>
                </a:solidFill>
                <a:latin typeface="Arial" panose="020B0604020202020204" pitchFamily="34" charset="0"/>
              </a:rPr>
              <a:t>multipurpose centers, schools, churches, housin</a:t>
            </a:r>
            <a:r>
              <a:rPr lang="en-US" sz="1900" dirty="0">
                <a:solidFill>
                  <a:srgbClr val="000000"/>
                </a:solidFill>
                <a:latin typeface="Arial" panose="020B0604020202020204" pitchFamily="34" charset="0"/>
              </a:rPr>
              <a:t>g buildings and </a:t>
            </a:r>
            <a:r>
              <a:rPr lang="en-US" sz="1900" b="0" i="0" u="none" strike="noStrike" baseline="0" dirty="0">
                <a:solidFill>
                  <a:srgbClr val="000000"/>
                </a:solidFill>
                <a:latin typeface="Arial" panose="020B0604020202020204" pitchFamily="34" charset="0"/>
              </a:rPr>
              <a:t>or other appropriate community facilities</a:t>
            </a:r>
          </a:p>
          <a:p>
            <a:pPr marL="457200" indent="-457200">
              <a:buFont typeface="+mj-lt"/>
              <a:buAutoNum type="arabicPeriod"/>
            </a:pPr>
            <a:r>
              <a:rPr lang="en-US" sz="1900" b="0" i="0" u="none" strike="noStrike" baseline="0" dirty="0">
                <a:solidFill>
                  <a:srgbClr val="000000"/>
                </a:solidFill>
                <a:latin typeface="Arial" panose="020B0604020202020204" pitchFamily="34" charset="0"/>
              </a:rPr>
              <a:t>Must be inspected for fire, safety, and sanitation in accord with local requirements at least annually. </a:t>
            </a:r>
          </a:p>
          <a:p>
            <a:pPr marL="457200" indent="-457200" algn="l">
              <a:buFont typeface="+mj-lt"/>
              <a:buAutoNum type="arabicPeriod"/>
            </a:pPr>
            <a:r>
              <a:rPr lang="en-US" sz="1900" dirty="0">
                <a:solidFill>
                  <a:srgbClr val="000000"/>
                </a:solidFill>
                <a:latin typeface="Arial" panose="020B0604020202020204" pitchFamily="34" charset="0"/>
              </a:rPr>
              <a:t>T</a:t>
            </a:r>
            <a:r>
              <a:rPr lang="en-US" sz="1900" b="0" i="0" u="none" strike="noStrike" baseline="0" dirty="0">
                <a:solidFill>
                  <a:srgbClr val="000000"/>
                </a:solidFill>
                <a:latin typeface="Arial" panose="020B0604020202020204" pitchFamily="34" charset="0"/>
              </a:rPr>
              <a:t>here must be an individual, either volunteer or paid staff, who is responsible for all activities at the site. </a:t>
            </a:r>
          </a:p>
          <a:p>
            <a:pPr marL="457200" indent="-457200" algn="l">
              <a:buFont typeface="+mj-lt"/>
              <a:buAutoNum type="arabicPeriod"/>
            </a:pPr>
            <a:r>
              <a:rPr lang="en-US" sz="1900" b="0" i="0" u="none" strike="noStrike" baseline="0" dirty="0">
                <a:solidFill>
                  <a:srgbClr val="000000"/>
                </a:solidFill>
                <a:latin typeface="Arial" panose="020B0604020202020204" pitchFamily="34" charset="0"/>
              </a:rPr>
              <a:t>Lunch meals should be served between 10:30 a.m. and 2:30 p.m., unless there is prior approval from Alliance. </a:t>
            </a:r>
          </a:p>
          <a:p>
            <a:pPr marL="457200" indent="-457200" algn="l">
              <a:buFont typeface="+mj-lt"/>
              <a:buAutoNum type="arabicPeriod"/>
            </a:pPr>
            <a:r>
              <a:rPr lang="en-US" sz="1900" b="0" i="0" u="none" strike="noStrike" baseline="0" dirty="0">
                <a:solidFill>
                  <a:srgbClr val="000000"/>
                </a:solidFill>
                <a:latin typeface="Arial" panose="020B0604020202020204" pitchFamily="34" charset="0"/>
              </a:rPr>
              <a:t>Carry-Out Meals: Carry-Out Meals are not allowed </a:t>
            </a:r>
          </a:p>
          <a:p>
            <a:pPr marL="457200" indent="-457200" algn="l">
              <a:buFont typeface="+mj-lt"/>
              <a:buAutoNum type="arabicPeriod"/>
            </a:pPr>
            <a:r>
              <a:rPr lang="en-US" sz="1900" b="0" i="0" u="none" strike="noStrike" baseline="0" dirty="0">
                <a:solidFill>
                  <a:srgbClr val="000000"/>
                </a:solidFill>
                <a:latin typeface="Arial" panose="020B0604020202020204" pitchFamily="34" charset="0"/>
              </a:rPr>
              <a:t>Strongly encourage to provide recreational activities </a:t>
            </a:r>
          </a:p>
          <a:p>
            <a:pPr marL="457200" indent="-457200" algn="l">
              <a:buFont typeface="+mj-lt"/>
              <a:buAutoNum type="arabicPeriod"/>
            </a:pPr>
            <a:endParaRPr lang="en-US" sz="1800" b="0" i="0" u="none" strike="noStrike" baseline="0" dirty="0">
              <a:solidFill>
                <a:srgbClr val="000000"/>
              </a:solidFill>
              <a:latin typeface="Arial" panose="020B0604020202020204" pitchFamily="34" charset="0"/>
            </a:endParaRPr>
          </a:p>
          <a:p>
            <a:pPr marL="457200" indent="-457200" algn="l">
              <a:buFont typeface="+mj-lt"/>
              <a:buAutoNum type="arabicPeriod"/>
            </a:pPr>
            <a:endParaRPr lang="en-US" sz="1800" b="0" i="0" u="none" strike="noStrike" baseline="0" dirty="0">
              <a:solidFill>
                <a:srgbClr val="000000"/>
              </a:solidFill>
              <a:latin typeface="Arial" panose="020B0604020202020204" pitchFamily="34" charset="0"/>
            </a:endParaRPr>
          </a:p>
          <a:p>
            <a:pPr marL="457200" indent="-457200" algn="l">
              <a:buFont typeface="+mj-lt"/>
              <a:buAutoNum type="arabicPeriod"/>
            </a:pPr>
            <a:endParaRPr lang="en-US" sz="1800" b="0" i="0" u="none" strike="noStrike" baseline="0" dirty="0">
              <a:solidFill>
                <a:srgbClr val="000000"/>
              </a:solidFill>
              <a:latin typeface="Arial" panose="020B0604020202020204" pitchFamily="34" charset="0"/>
            </a:endParaRPr>
          </a:p>
          <a:p>
            <a:pPr marL="0" indent="0">
              <a:buClrTx/>
              <a:buNone/>
            </a:pPr>
            <a:endParaRPr kumimoji="0" lang="en-US" sz="2500" b="0" i="0" u="none" strike="noStrike" kern="1200" cap="none" spc="-100" normalizeH="0" baseline="0" noProof="0" dirty="0">
              <a:ln>
                <a:noFill/>
              </a:ln>
              <a:effectLst/>
              <a:uLnTx/>
              <a:uFillTx/>
              <a:latin typeface="Arial"/>
              <a:ea typeface="+mn-ea"/>
              <a:cs typeface="Arial"/>
            </a:endParaRPr>
          </a:p>
          <a:p>
            <a:pPr marL="0" indent="0">
              <a:buNone/>
            </a:pPr>
            <a:endParaRPr lang="en-US" sz="3200" dirty="0"/>
          </a:p>
          <a:p>
            <a:pPr marL="457200" indent="-457200">
              <a:buFont typeface="+mj-lt"/>
              <a:buAutoNum type="arabicPeriod"/>
            </a:pPr>
            <a:endParaRPr lang="en-US" sz="2400" dirty="0">
              <a:latin typeface="Arial" panose="020B0604020202020204" pitchFamily="34" charset="0"/>
              <a:cs typeface="Arial" panose="020B0604020202020204" pitchFamily="34" charset="0"/>
            </a:endParaRPr>
          </a:p>
          <a:p>
            <a:endParaRPr lang="en-US" sz="2400" dirty="0"/>
          </a:p>
          <a:p>
            <a:endParaRPr lang="en-US" dirty="0"/>
          </a:p>
        </p:txBody>
      </p:sp>
      <p:sp>
        <p:nvSpPr>
          <p:cNvPr id="4" name="TextBox 3">
            <a:extLst>
              <a:ext uri="{FF2B5EF4-FFF2-40B4-BE49-F238E27FC236}">
                <a16:creationId xmlns:a16="http://schemas.microsoft.com/office/drawing/2014/main" id="{E05EAED1-C5DC-5D36-2717-1A1BC47C9CE1}"/>
              </a:ext>
            </a:extLst>
          </p:cNvPr>
          <p:cNvSpPr txBox="1"/>
          <p:nvPr/>
        </p:nvSpPr>
        <p:spPr>
          <a:xfrm>
            <a:off x="228600" y="6400800"/>
            <a:ext cx="2971800" cy="369332"/>
          </a:xfrm>
          <a:prstGeom prst="rect">
            <a:avLst/>
          </a:prstGeom>
          <a:noFill/>
        </p:spPr>
        <p:txBody>
          <a:bodyPr wrap="square" rtlCol="0">
            <a:spAutoFit/>
          </a:bodyPr>
          <a:lstStyle/>
          <a:p>
            <a:r>
              <a:rPr lang="en-US" dirty="0">
                <a:solidFill>
                  <a:srgbClr val="FFFF00"/>
                </a:solidFill>
              </a:rPr>
              <a:t>Chapter 5 and Appendix A</a:t>
            </a:r>
          </a:p>
        </p:txBody>
      </p:sp>
    </p:spTree>
    <p:extLst>
      <p:ext uri="{BB962C8B-B14F-4D97-AF65-F5344CB8AC3E}">
        <p14:creationId xmlns:p14="http://schemas.microsoft.com/office/powerpoint/2010/main" val="2934722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E73BD-70A2-B3BD-8E92-7A525CBBEF38}"/>
              </a:ext>
            </a:extLst>
          </p:cNvPr>
          <p:cNvSpPr>
            <a:spLocks noGrp="1"/>
          </p:cNvSpPr>
          <p:nvPr>
            <p:ph type="title"/>
          </p:nvPr>
        </p:nvSpPr>
        <p:spPr/>
        <p:txBody>
          <a:bodyPr>
            <a:normAutofit/>
          </a:bodyPr>
          <a:lstStyle/>
          <a:p>
            <a:pPr algn="ctr"/>
            <a:r>
              <a:rPr lang="en-US" sz="3600" dirty="0"/>
              <a:t>OAA Program Eligibility Requirements</a:t>
            </a:r>
          </a:p>
        </p:txBody>
      </p:sp>
      <p:sp>
        <p:nvSpPr>
          <p:cNvPr id="3" name="Content Placeholder 2">
            <a:extLst>
              <a:ext uri="{FF2B5EF4-FFF2-40B4-BE49-F238E27FC236}">
                <a16:creationId xmlns:a16="http://schemas.microsoft.com/office/drawing/2014/main" id="{440BC5F9-9F35-97A0-DE2F-3750086267A5}"/>
              </a:ext>
            </a:extLst>
          </p:cNvPr>
          <p:cNvSpPr>
            <a:spLocks noGrp="1"/>
          </p:cNvSpPr>
          <p:nvPr>
            <p:ph idx="1"/>
          </p:nvPr>
        </p:nvSpPr>
        <p:spPr/>
        <p:txBody>
          <a:bodyPr>
            <a:normAutofit fontScale="77500" lnSpcReduction="20000"/>
          </a:bodyPr>
          <a:lstStyle/>
          <a:p>
            <a:pPr>
              <a:spcBef>
                <a:spcPct val="50000"/>
              </a:spcBef>
              <a:buClr>
                <a:schemeClr val="hlink"/>
              </a:buClr>
              <a:buSzPct val="125000"/>
              <a:buFont typeface="Wingdings" panose="05000000000000000000" pitchFamily="2" charset="2"/>
              <a:buChar char="§"/>
            </a:pPr>
            <a:r>
              <a:rPr lang="en-US" altLang="en-US" sz="2800" dirty="0"/>
              <a:t>Individuals aged 60 and older </a:t>
            </a:r>
          </a:p>
          <a:p>
            <a:pPr>
              <a:spcBef>
                <a:spcPct val="50000"/>
              </a:spcBef>
              <a:buClr>
                <a:schemeClr val="hlink"/>
              </a:buClr>
              <a:buSzPct val="125000"/>
              <a:buFont typeface="Wingdings" panose="05000000000000000000" pitchFamily="2" charset="2"/>
              <a:buChar char="§"/>
            </a:pPr>
            <a:r>
              <a:rPr lang="en-US" altLang="en-US" sz="2800" dirty="0"/>
              <a:t>Spouses and disabled adults younger than 60 may be served meals under certain circumstances. </a:t>
            </a:r>
          </a:p>
          <a:p>
            <a:pPr>
              <a:spcBef>
                <a:spcPct val="50000"/>
              </a:spcBef>
              <a:buClr>
                <a:schemeClr val="hlink"/>
              </a:buClr>
              <a:buSzPct val="125000"/>
              <a:buFont typeface="Wingdings" panose="05000000000000000000" pitchFamily="2" charset="2"/>
              <a:buChar char="§"/>
            </a:pPr>
            <a:r>
              <a:rPr lang="en-US" altLang="en-US" sz="2800" dirty="0"/>
              <a:t>There is no income test; however, preference is given to older persons with the greatest economic or social needs. Particular attention is given to low-income older individuals, including low-income minority elders, individuals with limited English proficiency and individuals residing in rural areas.</a:t>
            </a:r>
          </a:p>
          <a:p>
            <a:pPr>
              <a:spcBef>
                <a:spcPct val="50000"/>
              </a:spcBef>
              <a:buClr>
                <a:schemeClr val="hlink"/>
              </a:buClr>
              <a:buSzPct val="125000"/>
              <a:buFont typeface="Wingdings" panose="05000000000000000000" pitchFamily="2" charset="2"/>
              <a:buChar char="§"/>
            </a:pPr>
            <a:r>
              <a:rPr lang="en-US" altLang="en-US" sz="2800" dirty="0"/>
              <a:t>Title III E, the National Family Caregiver Support Program, serves family caregivers who provide in-home and community care for a person age 55 or older, and grandparents or older individuals age 55 and older who are relative caregivers of children no older than 18 or of children of any age who have disabilities.</a:t>
            </a:r>
          </a:p>
          <a:p>
            <a:pPr marL="0" indent="0">
              <a:buNone/>
            </a:pPr>
            <a:endParaRPr lang="en-US" dirty="0"/>
          </a:p>
        </p:txBody>
      </p:sp>
    </p:spTree>
    <p:extLst>
      <p:ext uri="{BB962C8B-B14F-4D97-AF65-F5344CB8AC3E}">
        <p14:creationId xmlns:p14="http://schemas.microsoft.com/office/powerpoint/2010/main" val="3913850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lvl="0" indent="0" algn="ctr">
              <a:buNone/>
            </a:pPr>
            <a:r>
              <a:rPr lang="en-US" sz="6000" dirty="0"/>
              <a:t>Alliance for Aging, Inc.</a:t>
            </a:r>
            <a:br>
              <a:rPr lang="en-US" sz="2400" dirty="0"/>
            </a:br>
            <a:r>
              <a:rPr lang="en-US" sz="3200" dirty="0"/>
              <a:t>Area Agency on Aging for Miami-Dade </a:t>
            </a:r>
            <a:br>
              <a:rPr lang="en-US" sz="3200" dirty="0"/>
            </a:br>
            <a:r>
              <a:rPr lang="en-US" sz="3200" dirty="0"/>
              <a:t>and Monroe Counties</a:t>
            </a:r>
          </a:p>
          <a:p>
            <a:pPr marL="0" lvl="0" indent="0" algn="ctr">
              <a:buNone/>
            </a:pPr>
            <a:endParaRPr lang="en-US" sz="3200" dirty="0"/>
          </a:p>
        </p:txBody>
      </p:sp>
      <p:pic>
        <p:nvPicPr>
          <p:cNvPr id="3"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81400" y="3733800"/>
            <a:ext cx="1949436" cy="2058955"/>
          </a:xfrm>
          <a:prstGeom prst="rect">
            <a:avLst/>
          </a:prstGeom>
        </p:spPr>
      </p:pic>
      <p:sp>
        <p:nvSpPr>
          <p:cNvPr id="5" name="Title 1"/>
          <p:cNvSpPr txBox="1">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0" i="0" kern="1200" spc="-150">
                <a:solidFill>
                  <a:schemeClr val="bg1"/>
                </a:solidFill>
                <a:latin typeface="Palatino Linotype"/>
                <a:ea typeface="+mj-ea"/>
                <a:cs typeface="Palatino Linotype"/>
              </a:defRPr>
            </a:lvl1pPr>
          </a:lstStyle>
          <a:p>
            <a:pPr>
              <a:defRPr/>
            </a:pPr>
            <a:r>
              <a:rPr lang="en-US" dirty="0"/>
              <a:t>Alliance for Aging, Inc.</a:t>
            </a:r>
          </a:p>
        </p:txBody>
      </p:sp>
    </p:spTree>
    <p:extLst>
      <p:ext uri="{BB962C8B-B14F-4D97-AF65-F5344CB8AC3E}">
        <p14:creationId xmlns:p14="http://schemas.microsoft.com/office/powerpoint/2010/main" val="4135339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12014-F956-1CA8-8136-88F3FA28FE75}"/>
              </a:ext>
            </a:extLst>
          </p:cNvPr>
          <p:cNvSpPr>
            <a:spLocks noGrp="1"/>
          </p:cNvSpPr>
          <p:nvPr>
            <p:ph type="title"/>
          </p:nvPr>
        </p:nvSpPr>
        <p:spPr/>
        <p:txBody>
          <a:bodyPr/>
          <a:lstStyle/>
          <a:p>
            <a:pPr algn="ctr"/>
            <a:r>
              <a:rPr lang="en-US" dirty="0"/>
              <a:t>Program Questions</a:t>
            </a:r>
          </a:p>
        </p:txBody>
      </p:sp>
      <p:pic>
        <p:nvPicPr>
          <p:cNvPr id="19" name="Content Placeholder 18" descr="A white cartoon character with a question and answer sign">
            <a:extLst>
              <a:ext uri="{FF2B5EF4-FFF2-40B4-BE49-F238E27FC236}">
                <a16:creationId xmlns:a16="http://schemas.microsoft.com/office/drawing/2014/main" id="{6EA3791C-AF01-E0E9-6856-CAC0FA03F1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2057400"/>
            <a:ext cx="5048250" cy="3028950"/>
          </a:xfrm>
        </p:spPr>
      </p:pic>
    </p:spTree>
    <p:extLst>
      <p:ext uri="{BB962C8B-B14F-4D97-AF65-F5344CB8AC3E}">
        <p14:creationId xmlns:p14="http://schemas.microsoft.com/office/powerpoint/2010/main" val="1869644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A011B2-F983-2A23-3900-C9B547D16884}"/>
              </a:ext>
            </a:extLst>
          </p:cNvPr>
          <p:cNvSpPr txBox="1"/>
          <p:nvPr/>
        </p:nvSpPr>
        <p:spPr>
          <a:xfrm>
            <a:off x="762000" y="2209800"/>
            <a:ext cx="8001000" cy="923330"/>
          </a:xfrm>
          <a:prstGeom prst="rect">
            <a:avLst/>
          </a:prstGeom>
          <a:noFill/>
        </p:spPr>
        <p:txBody>
          <a:bodyPr wrap="square" rtlCol="0">
            <a:spAutoFit/>
          </a:bodyPr>
          <a:lstStyle/>
          <a:p>
            <a:r>
              <a:rPr lang="en-US" sz="5400" b="1" dirty="0">
                <a:solidFill>
                  <a:srgbClr val="CC99FF"/>
                </a:solidFill>
              </a:rPr>
              <a:t>Title IIID, Health Promotion</a:t>
            </a:r>
          </a:p>
        </p:txBody>
      </p:sp>
    </p:spTree>
    <p:extLst>
      <p:ext uri="{BB962C8B-B14F-4D97-AF65-F5344CB8AC3E}">
        <p14:creationId xmlns:p14="http://schemas.microsoft.com/office/powerpoint/2010/main" val="316599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8B679-725B-36DE-D3A7-FF67D5BB20A0}"/>
              </a:ext>
            </a:extLst>
          </p:cNvPr>
          <p:cNvSpPr>
            <a:spLocks noGrp="1"/>
          </p:cNvSpPr>
          <p:nvPr>
            <p:ph type="title"/>
          </p:nvPr>
        </p:nvSpPr>
        <p:spPr>
          <a:xfrm>
            <a:off x="457200" y="304800"/>
            <a:ext cx="8229600" cy="838200"/>
          </a:xfrm>
        </p:spPr>
        <p:txBody>
          <a:bodyPr>
            <a:normAutofit fontScale="90000"/>
          </a:bodyPr>
          <a:lstStyle/>
          <a:p>
            <a:pPr algn="ctr"/>
            <a:r>
              <a:rPr lang="en-US" sz="4900" dirty="0">
                <a:effectLst/>
                <a:latin typeface="Arial" panose="020B0604020202020204" pitchFamily="34" charset="0"/>
                <a:ea typeface="Arial" panose="020B0604020202020204" pitchFamily="34" charset="0"/>
              </a:rPr>
              <a:t>What is OAA IIID Program</a:t>
            </a:r>
            <a:br>
              <a:rPr lang="en-US" sz="1800" dirty="0">
                <a:effectLst/>
                <a:latin typeface="Arial" panose="020B0604020202020204" pitchFamily="34" charset="0"/>
                <a:ea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AD0C1127-68B7-AF30-600B-D72BFDF61351}"/>
              </a:ext>
            </a:extLst>
          </p:cNvPr>
          <p:cNvSpPr>
            <a:spLocks noGrp="1"/>
          </p:cNvSpPr>
          <p:nvPr>
            <p:ph idx="1"/>
          </p:nvPr>
        </p:nvSpPr>
        <p:spPr>
          <a:xfrm>
            <a:off x="28222" y="1295400"/>
            <a:ext cx="9115778" cy="5105400"/>
          </a:xfrm>
        </p:spPr>
        <p:txBody>
          <a:bodyPr>
            <a:noAutofit/>
          </a:bodyPr>
          <a:lstStyle/>
          <a:p>
            <a:pPr marL="342900" marR="0" lvl="0" indent="-342900">
              <a:lnSpc>
                <a:spcPct val="107000"/>
              </a:lnSpc>
              <a:spcBef>
                <a:spcPts val="0"/>
              </a:spcBef>
              <a:spcAft>
                <a:spcPts val="0"/>
              </a:spcAft>
              <a:buFont typeface="Symbol" panose="05050102010706020507" pitchFamily="18" charset="2"/>
              <a:buChar char=""/>
            </a:pPr>
            <a:r>
              <a:rPr lang="en-US" sz="1600" kern="100" dirty="0">
                <a:effectLst/>
                <a:latin typeface="Arial" panose="020B0604020202020204" pitchFamily="34" charset="0"/>
                <a:ea typeface="Aptos" panose="020B0004020202020204" pitchFamily="34" charset="0"/>
                <a:cs typeface="Arial" panose="020B0604020202020204" pitchFamily="34" charset="0"/>
              </a:rPr>
              <a:t>Title III-D of the OAA supports healthy lifestyles and promotes healthy behaviors amongst older adults . </a:t>
            </a:r>
          </a:p>
          <a:p>
            <a:pPr marL="342900" marR="0" lvl="0" indent="-342900">
              <a:lnSpc>
                <a:spcPct val="107000"/>
              </a:lnSpc>
              <a:spcBef>
                <a:spcPts val="0"/>
              </a:spcBef>
              <a:spcAft>
                <a:spcPts val="0"/>
              </a:spcAft>
              <a:buFont typeface="Symbol" panose="05050102010706020507" pitchFamily="18" charset="2"/>
              <a:buChar char=""/>
            </a:pPr>
            <a:r>
              <a:rPr lang="en-US" sz="1600" kern="100" dirty="0">
                <a:effectLst/>
                <a:latin typeface="Arial" panose="020B0604020202020204" pitchFamily="34" charset="0"/>
                <a:ea typeface="Aptos" panose="020B0004020202020204" pitchFamily="34" charset="0"/>
                <a:cs typeface="Arial" panose="020B0604020202020204" pitchFamily="34" charset="0"/>
              </a:rPr>
              <a:t>Priority is given to serving older adults living in medically underserved areas and those who are of greatest economic need.</a:t>
            </a:r>
          </a:p>
          <a:p>
            <a:pPr marL="342900" marR="0" lvl="0" indent="-342900">
              <a:lnSpc>
                <a:spcPct val="107000"/>
              </a:lnSpc>
              <a:spcBef>
                <a:spcPts val="0"/>
              </a:spcBef>
              <a:spcAft>
                <a:spcPts val="800"/>
              </a:spcAft>
              <a:buFont typeface="Symbol" panose="05050102010706020507" pitchFamily="18" charset="2"/>
              <a:buChar char=""/>
            </a:pPr>
            <a:r>
              <a:rPr lang="en-US" sz="1600" kern="100" dirty="0">
                <a:effectLst/>
                <a:latin typeface="Arial" panose="020B0604020202020204" pitchFamily="34" charset="0"/>
                <a:ea typeface="Aptos" panose="020B0004020202020204" pitchFamily="34" charset="0"/>
                <a:cs typeface="Arial" panose="020B0604020202020204" pitchFamily="34" charset="0"/>
              </a:rPr>
              <a:t>OAA IIID requires evidence-based programs that have been proven to improve health and well-being and reduce disease and injury. </a:t>
            </a:r>
          </a:p>
          <a:p>
            <a:pPr marL="0" marR="0" lvl="0" indent="0">
              <a:lnSpc>
                <a:spcPct val="107000"/>
              </a:lnSpc>
              <a:spcBef>
                <a:spcPts val="0"/>
              </a:spcBef>
              <a:spcAft>
                <a:spcPts val="800"/>
              </a:spcAft>
              <a:buNone/>
            </a:pPr>
            <a:r>
              <a:rPr lang="en-US" sz="1600" dirty="0">
                <a:latin typeface="Arial" panose="020B0604020202020204" pitchFamily="34" charset="0"/>
                <a:cs typeface="Arial" panose="020B0604020202020204" pitchFamily="34" charset="0"/>
              </a:rPr>
              <a:t>ACL Definition of Evidence-Based Programs</a:t>
            </a:r>
          </a:p>
          <a:p>
            <a:pPr lvl="1" indent="-342900">
              <a:lnSpc>
                <a:spcPct val="107000"/>
              </a:lnSpc>
              <a:spcBef>
                <a:spcPts val="0"/>
              </a:spcBef>
              <a:spcAft>
                <a:spcPts val="800"/>
              </a:spcAft>
              <a:buFont typeface="Symbol" panose="05050102010706020507" pitchFamily="18" charset="2"/>
              <a:buChar char=""/>
            </a:pPr>
            <a:r>
              <a:rPr lang="en-US" sz="1600" dirty="0">
                <a:latin typeface="Arial" panose="020B0604020202020204" pitchFamily="34" charset="0"/>
                <a:cs typeface="Arial" panose="020B0604020202020204" pitchFamily="34" charset="0"/>
              </a:rPr>
              <a:t>Demonstrated through evaluation to be effective for improving the health and well-being or reducing disease, disability and/or injury among older adults; and</a:t>
            </a:r>
          </a:p>
          <a:p>
            <a:pPr lvl="1" indent="-342900">
              <a:lnSpc>
                <a:spcPct val="107000"/>
              </a:lnSpc>
              <a:spcBef>
                <a:spcPts val="0"/>
              </a:spcBef>
              <a:spcAft>
                <a:spcPts val="800"/>
              </a:spcAft>
              <a:buFont typeface="Symbol" panose="05050102010706020507" pitchFamily="18" charset="2"/>
              <a:buChar char=""/>
            </a:pPr>
            <a:r>
              <a:rPr lang="en-US" sz="1600" dirty="0">
                <a:latin typeface="Arial" panose="020B0604020202020204" pitchFamily="34" charset="0"/>
                <a:cs typeface="Arial" panose="020B0604020202020204" pitchFamily="34" charset="0"/>
              </a:rPr>
              <a:t>Proven effective with older adult population, using Experimental or Quasi-Experimental Design;* and</a:t>
            </a:r>
          </a:p>
          <a:p>
            <a:pPr lvl="1" indent="-342900">
              <a:lnSpc>
                <a:spcPct val="107000"/>
              </a:lnSpc>
              <a:spcBef>
                <a:spcPts val="0"/>
              </a:spcBef>
              <a:spcAft>
                <a:spcPts val="800"/>
              </a:spcAft>
              <a:buFont typeface="Symbol" panose="05050102010706020507" pitchFamily="18" charset="2"/>
              <a:buChar char=""/>
            </a:pPr>
            <a:r>
              <a:rPr lang="en-US" sz="1600" dirty="0">
                <a:latin typeface="Arial" panose="020B0604020202020204" pitchFamily="34" charset="0"/>
                <a:cs typeface="Arial" panose="020B0604020202020204" pitchFamily="34" charset="0"/>
              </a:rPr>
              <a:t>Research results published in a peer-review journal; and</a:t>
            </a:r>
          </a:p>
          <a:p>
            <a:pPr lvl="1" indent="-342900">
              <a:lnSpc>
                <a:spcPct val="107000"/>
              </a:lnSpc>
              <a:spcBef>
                <a:spcPts val="0"/>
              </a:spcBef>
              <a:spcAft>
                <a:spcPts val="800"/>
              </a:spcAft>
              <a:buFont typeface="Symbol" panose="05050102010706020507" pitchFamily="18" charset="2"/>
              <a:buChar char=""/>
            </a:pPr>
            <a:r>
              <a:rPr lang="en-US" sz="1600" dirty="0">
                <a:latin typeface="Arial" panose="020B0604020202020204" pitchFamily="34" charset="0"/>
                <a:cs typeface="Arial" panose="020B0604020202020204" pitchFamily="34" charset="0"/>
              </a:rPr>
              <a:t>Fully translated** in one or more community site(s); and</a:t>
            </a:r>
          </a:p>
          <a:p>
            <a:pPr lvl="1" indent="-342900">
              <a:lnSpc>
                <a:spcPct val="107000"/>
              </a:lnSpc>
              <a:spcBef>
                <a:spcPts val="0"/>
              </a:spcBef>
              <a:spcAft>
                <a:spcPts val="800"/>
              </a:spcAft>
              <a:buFont typeface="Symbol" panose="05050102010706020507" pitchFamily="18" charset="2"/>
              <a:buChar char=""/>
            </a:pPr>
            <a:r>
              <a:rPr lang="en-US" sz="1600" dirty="0">
                <a:latin typeface="Arial" panose="020B0604020202020204" pitchFamily="34" charset="0"/>
                <a:cs typeface="Arial" panose="020B0604020202020204" pitchFamily="34" charset="0"/>
              </a:rPr>
              <a:t>Includes developed dissemination products that are available to the public.</a:t>
            </a:r>
          </a:p>
          <a:p>
            <a:pPr>
              <a:lnSpc>
                <a:spcPct val="107000"/>
              </a:lnSpc>
              <a:spcBef>
                <a:spcPts val="0"/>
              </a:spcBef>
              <a:spcAft>
                <a:spcPts val="800"/>
              </a:spcAft>
              <a:buFont typeface="Symbol" panose="05050102010706020507" pitchFamily="18" charset="2"/>
              <a:buChar char=""/>
            </a:pPr>
            <a:r>
              <a:rPr lang="en-US" sz="1600" dirty="0">
                <a:latin typeface="Arial" panose="020B0604020202020204" pitchFamily="34" charset="0"/>
                <a:cs typeface="Arial" panose="020B0604020202020204" pitchFamily="34" charset="0"/>
              </a:rPr>
              <a:t>Chapter 6 of the  2023 Programs and Services Handbook- </a:t>
            </a:r>
            <a:r>
              <a:rPr lang="en-US" sz="1400" b="1" dirty="0">
                <a:hlinkClick r:id="rId2"/>
              </a:rPr>
              <a:t>https://allianceforaging.org/wp-content/uploads/2023-Appendix-D-Greivance-Procedures.pdf</a:t>
            </a:r>
            <a:r>
              <a:rPr lang="en-US" sz="1400" b="1" dirty="0"/>
              <a:t> </a:t>
            </a:r>
          </a:p>
          <a:p>
            <a:pPr marL="342900" marR="0" lvl="0" indent="-342900">
              <a:lnSpc>
                <a:spcPct val="107000"/>
              </a:lnSpc>
              <a:spcBef>
                <a:spcPts val="0"/>
              </a:spcBef>
              <a:spcAft>
                <a:spcPts val="800"/>
              </a:spcAft>
              <a:buFont typeface="Symbol" panose="05050102010706020507" pitchFamily="18" charset="2"/>
              <a:buChar char=""/>
            </a:pPr>
            <a:r>
              <a:rPr lang="en-US" sz="1600" dirty="0">
                <a:latin typeface="Arial" panose="020B0604020202020204" pitchFamily="34" charset="0"/>
                <a:cs typeface="Arial" panose="020B0604020202020204" pitchFamily="34" charset="0"/>
              </a:rPr>
              <a:t>Appendix A of 2023 Programs and Services Handbook- </a:t>
            </a:r>
            <a:r>
              <a:rPr lang="en-US" sz="1600" b="1" dirty="0">
                <a:latin typeface="Arial" panose="020B0604020202020204" pitchFamily="34" charset="0"/>
                <a:cs typeface="Arial" panose="020B0604020202020204" pitchFamily="34" charset="0"/>
                <a:hlinkClick r:id="rId3"/>
              </a:rPr>
              <a:t>https://allianceforaging.org/wp-content/uploads/2023-Appendix-A-Service-Descriptions.pdf</a:t>
            </a:r>
            <a:r>
              <a:rPr lang="en-US" sz="1600" b="1" dirty="0">
                <a:latin typeface="Arial" panose="020B0604020202020204" pitchFamily="34" charset="0"/>
                <a:cs typeface="Arial" panose="020B0604020202020204" pitchFamily="34" charset="0"/>
              </a:rPr>
              <a:t> </a:t>
            </a:r>
          </a:p>
          <a:p>
            <a:pPr marL="342900" marR="0" lvl="0" indent="-342900">
              <a:lnSpc>
                <a:spcPct val="107000"/>
              </a:lnSpc>
              <a:spcBef>
                <a:spcPts val="0"/>
              </a:spcBef>
              <a:spcAft>
                <a:spcPts val="800"/>
              </a:spcAft>
              <a:buFont typeface="Symbol" panose="05050102010706020507" pitchFamily="18" charset="2"/>
              <a:buChar char=""/>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7882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7E4ED-9B73-B9AD-6F49-45D3C5FA8FBC}"/>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Services Available under OA3D</a:t>
            </a:r>
          </a:p>
        </p:txBody>
      </p:sp>
      <p:sp>
        <p:nvSpPr>
          <p:cNvPr id="3" name="TextBox 2">
            <a:extLst>
              <a:ext uri="{FF2B5EF4-FFF2-40B4-BE49-F238E27FC236}">
                <a16:creationId xmlns:a16="http://schemas.microsoft.com/office/drawing/2014/main" id="{A1716698-4107-00EB-41ED-789DCBD11643}"/>
              </a:ext>
            </a:extLst>
          </p:cNvPr>
          <p:cNvSpPr txBox="1"/>
          <p:nvPr/>
        </p:nvSpPr>
        <p:spPr>
          <a:xfrm>
            <a:off x="1046996" y="2136338"/>
            <a:ext cx="7050007" cy="2585323"/>
          </a:xfrm>
          <a:prstGeom prst="rect">
            <a:avLst/>
          </a:prstGeom>
          <a:noFill/>
        </p:spPr>
        <p:txBody>
          <a:bodyPr wrap="none" rtlCol="0">
            <a:spAutoFit/>
          </a:bodyPr>
          <a:lstStyle/>
          <a:p>
            <a:pPr marL="285750" indent="-285750">
              <a:buFont typeface="Arial" panose="020B0604020202020204" pitchFamily="34" charset="0"/>
              <a:buChar char="•"/>
            </a:pPr>
            <a:r>
              <a:rPr lang="en-US" dirty="0"/>
              <a:t>Falls Prevention, such as Matter of Balance and Enhance Fitness</a:t>
            </a:r>
          </a:p>
          <a:p>
            <a:pPr marL="285750" indent="-285750">
              <a:buFont typeface="Arial" panose="020B0604020202020204" pitchFamily="34" charset="0"/>
              <a:buChar char="•"/>
            </a:pPr>
            <a:r>
              <a:rPr lang="en-US" dirty="0"/>
              <a:t>Chronic Disease, such as DSMP and CDSMP</a:t>
            </a:r>
          </a:p>
          <a:p>
            <a:pPr marL="285750" indent="-285750">
              <a:buFont typeface="Arial" panose="020B0604020202020204" pitchFamily="34" charset="0"/>
              <a:buChar char="•"/>
            </a:pPr>
            <a:r>
              <a:rPr lang="en-US" dirty="0"/>
              <a:t>Physical Activity/Wellness, such as Walk with Ease, and Fit and Strong!</a:t>
            </a:r>
          </a:p>
          <a:p>
            <a:pPr marL="285750" indent="-285750">
              <a:buFont typeface="Arial" panose="020B0604020202020204" pitchFamily="34" charset="0"/>
              <a:buChar char="•"/>
            </a:pPr>
            <a:r>
              <a:rPr lang="en-US" dirty="0"/>
              <a:t>Caregiver Support, such as Savvy Caregiver</a:t>
            </a:r>
          </a:p>
          <a:p>
            <a:pPr marL="285750" indent="-285750">
              <a:buFont typeface="Arial" panose="020B0604020202020204" pitchFamily="34" charset="0"/>
              <a:buChar char="•"/>
            </a:pPr>
            <a:r>
              <a:rPr lang="en-US" dirty="0"/>
              <a:t>Mental Health, such as PEARLS</a:t>
            </a:r>
          </a:p>
          <a:p>
            <a:pPr marL="285750" indent="-285750">
              <a:buFont typeface="Arial" panose="020B0604020202020204" pitchFamily="34" charset="0"/>
              <a:buChar char="•"/>
            </a:pPr>
            <a:r>
              <a:rPr lang="en-US" dirty="0"/>
              <a:t>Other services, such as </a:t>
            </a:r>
            <a:r>
              <a:rPr lang="en-US" dirty="0" err="1"/>
              <a:t>HomeMeds</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C5FD6A70-DAA2-687F-9FBE-EF9A46ABBA69}"/>
              </a:ext>
            </a:extLst>
          </p:cNvPr>
          <p:cNvSpPr txBox="1"/>
          <p:nvPr/>
        </p:nvSpPr>
        <p:spPr>
          <a:xfrm>
            <a:off x="800100" y="4768133"/>
            <a:ext cx="7543800" cy="663580"/>
          </a:xfrm>
          <a:prstGeom prst="rect">
            <a:avLst/>
          </a:prstGeom>
          <a:noFill/>
        </p:spPr>
        <p:txBody>
          <a:bodyPr wrap="square">
            <a:spAutoFit/>
          </a:bodyPr>
          <a:lstStyle/>
          <a:p>
            <a:pPr marR="0" lvl="0">
              <a:lnSpc>
                <a:spcPct val="107000"/>
              </a:lnSpc>
              <a:spcBef>
                <a:spcPts val="0"/>
              </a:spcBef>
              <a:spcAft>
                <a:spcPts val="800"/>
              </a:spcAft>
            </a:pPr>
            <a:r>
              <a:rPr lang="en-US" sz="1800" kern="100" dirty="0">
                <a:latin typeface="Arial" panose="020B0604020202020204" pitchFamily="34" charset="0"/>
                <a:ea typeface="Aptos" panose="020B0004020202020204" pitchFamily="34" charset="0"/>
                <a:cs typeface="Arial" panose="020B0604020202020204" pitchFamily="34" charset="0"/>
              </a:rPr>
              <a:t>Providers must meet all programmatic, licensing, and  trainer certification requirements.</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125909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12014-F956-1CA8-8136-88F3FA28FE75}"/>
              </a:ext>
            </a:extLst>
          </p:cNvPr>
          <p:cNvSpPr>
            <a:spLocks noGrp="1"/>
          </p:cNvSpPr>
          <p:nvPr>
            <p:ph type="title"/>
          </p:nvPr>
        </p:nvSpPr>
        <p:spPr/>
        <p:txBody>
          <a:bodyPr/>
          <a:lstStyle/>
          <a:p>
            <a:pPr algn="ctr"/>
            <a:r>
              <a:rPr lang="en-US" dirty="0"/>
              <a:t>IIID-Program Questions</a:t>
            </a:r>
          </a:p>
        </p:txBody>
      </p:sp>
      <p:sp>
        <p:nvSpPr>
          <p:cNvPr id="16" name="AutoShape 2" descr="A Confused Dog Can't Just Google It - Dog Wisdom Workshop">
            <a:extLst>
              <a:ext uri="{FF2B5EF4-FFF2-40B4-BE49-F238E27FC236}">
                <a16:creationId xmlns:a16="http://schemas.microsoft.com/office/drawing/2014/main" id="{C4092C8E-4EF2-91CA-81D8-D39D34C098D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descr="A white person holding a magnifying glass">
            <a:extLst>
              <a:ext uri="{FF2B5EF4-FFF2-40B4-BE49-F238E27FC236}">
                <a16:creationId xmlns:a16="http://schemas.microsoft.com/office/drawing/2014/main" id="{6073410A-B4ED-AEA5-24E6-0512CFC0E4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1600200"/>
            <a:ext cx="2857500" cy="4762500"/>
          </a:xfrm>
          <a:prstGeom prst="rect">
            <a:avLst/>
          </a:prstGeom>
        </p:spPr>
      </p:pic>
    </p:spTree>
    <p:extLst>
      <p:ext uri="{BB962C8B-B14F-4D97-AF65-F5344CB8AC3E}">
        <p14:creationId xmlns:p14="http://schemas.microsoft.com/office/powerpoint/2010/main" val="3270938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769CC0-C63B-D8DE-2D34-5781F8CC1CCD}"/>
              </a:ext>
            </a:extLst>
          </p:cNvPr>
          <p:cNvSpPr txBox="1"/>
          <p:nvPr/>
        </p:nvSpPr>
        <p:spPr>
          <a:xfrm>
            <a:off x="762000" y="2362200"/>
            <a:ext cx="8001000" cy="1015663"/>
          </a:xfrm>
          <a:prstGeom prst="rect">
            <a:avLst/>
          </a:prstGeom>
          <a:noFill/>
        </p:spPr>
        <p:txBody>
          <a:bodyPr wrap="square" rtlCol="0">
            <a:spAutoFit/>
          </a:bodyPr>
          <a:lstStyle/>
          <a:p>
            <a:r>
              <a:rPr lang="en-US" sz="6000" dirty="0">
                <a:solidFill>
                  <a:srgbClr val="00B050"/>
                </a:solidFill>
              </a:rPr>
              <a:t>FISCAL REQUIREMENTS</a:t>
            </a:r>
          </a:p>
        </p:txBody>
      </p:sp>
    </p:spTree>
    <p:extLst>
      <p:ext uri="{BB962C8B-B14F-4D97-AF65-F5344CB8AC3E}">
        <p14:creationId xmlns:p14="http://schemas.microsoft.com/office/powerpoint/2010/main" val="1945055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fontAlgn="auto">
              <a:spcAft>
                <a:spcPts val="0"/>
              </a:spcAft>
              <a:defRPr/>
            </a:pPr>
            <a:r>
              <a:rPr lang="en-US" sz="3200" dirty="0"/>
              <a:t>FISCAL REQUIREMENTS</a:t>
            </a:r>
          </a:p>
        </p:txBody>
      </p:sp>
      <p:sp>
        <p:nvSpPr>
          <p:cNvPr id="3" name="Text Placeholder 2"/>
          <p:cNvSpPr>
            <a:spLocks noGrp="1"/>
          </p:cNvSpPr>
          <p:nvPr>
            <p:ph idx="1"/>
          </p:nvPr>
        </p:nvSpPr>
        <p:spPr/>
        <p:txBody>
          <a:bodyPr rtlCol="0">
            <a:normAutofit/>
          </a:bodyPr>
          <a:lstStyle/>
          <a:p>
            <a:pPr marL="457200" lvl="1" indent="0" algn="ctr" fontAlgn="auto">
              <a:spcAft>
                <a:spcPts val="0"/>
              </a:spcAft>
              <a:buNone/>
              <a:defRPr/>
            </a:pPr>
            <a:r>
              <a:rPr lang="en-US" sz="2400" dirty="0"/>
              <a:t>FISCAL REQUIREMENTS</a:t>
            </a:r>
          </a:p>
          <a:p>
            <a:pPr marL="457200" lvl="1" indent="0" algn="ctr" fontAlgn="auto">
              <a:spcAft>
                <a:spcPts val="0"/>
              </a:spcAft>
              <a:buNone/>
              <a:defRPr/>
            </a:pPr>
            <a:endParaRPr lang="en-US" sz="2400" dirty="0"/>
          </a:p>
          <a:p>
            <a:pPr lvl="1">
              <a:defRPr/>
            </a:pPr>
            <a:r>
              <a:rPr lang="en-US" sz="2400" dirty="0"/>
              <a:t>REASON FOR FISCAL REQUIREMENTS</a:t>
            </a:r>
          </a:p>
          <a:p>
            <a:pPr lvl="1">
              <a:defRPr/>
            </a:pPr>
            <a:r>
              <a:rPr lang="en-US" sz="2400" dirty="0"/>
              <a:t>UNIT RATE DEVELOPMENT</a:t>
            </a:r>
          </a:p>
          <a:p>
            <a:pPr lvl="1">
              <a:defRPr/>
            </a:pPr>
            <a:r>
              <a:rPr lang="en-US" sz="2400" dirty="0"/>
              <a:t>MATCH REQUIREMENTS</a:t>
            </a:r>
          </a:p>
          <a:p>
            <a:pPr lvl="1">
              <a:defRPr/>
            </a:pPr>
            <a:r>
              <a:rPr lang="en-US" sz="2400" dirty="0"/>
              <a:t>MONTHLY BILLING</a:t>
            </a:r>
          </a:p>
          <a:p>
            <a:pPr lvl="1">
              <a:defRPr/>
            </a:pPr>
            <a:r>
              <a:rPr lang="en-US" sz="2400" dirty="0"/>
              <a:t>ANNUAL REPORTING REQUIREMENTS</a:t>
            </a:r>
          </a:p>
          <a:p>
            <a:pPr lvl="1">
              <a:defRPr/>
            </a:pPr>
            <a:r>
              <a:rPr lang="en-US" sz="2400" dirty="0"/>
              <a:t>ANNUAL MONITORING REQUIREMENTS</a:t>
            </a:r>
          </a:p>
        </p:txBody>
      </p:sp>
    </p:spTree>
    <p:extLst>
      <p:ext uri="{BB962C8B-B14F-4D97-AF65-F5344CB8AC3E}">
        <p14:creationId xmlns:p14="http://schemas.microsoft.com/office/powerpoint/2010/main" val="1375111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fontAlgn="auto">
              <a:spcAft>
                <a:spcPts val="0"/>
              </a:spcAft>
              <a:defRPr/>
            </a:pPr>
            <a:r>
              <a:rPr lang="en-US" sz="3200" dirty="0"/>
              <a:t>REASON FOR FISCAL REQUIREMENTS</a:t>
            </a:r>
          </a:p>
        </p:txBody>
      </p:sp>
      <p:sp>
        <p:nvSpPr>
          <p:cNvPr id="3" name="Text Placeholder 2"/>
          <p:cNvSpPr>
            <a:spLocks noGrp="1"/>
          </p:cNvSpPr>
          <p:nvPr>
            <p:ph idx="1"/>
          </p:nvPr>
        </p:nvSpPr>
        <p:spPr/>
        <p:txBody>
          <a:bodyPr rtlCol="0"/>
          <a:lstStyle/>
          <a:p>
            <a:pPr marL="0" indent="0" algn="ctr" fontAlgn="auto">
              <a:spcAft>
                <a:spcPts val="0"/>
              </a:spcAft>
              <a:buNone/>
              <a:defRPr/>
            </a:pPr>
            <a:r>
              <a:rPr lang="en-US" sz="2400" dirty="0"/>
              <a:t>REASON FOR FISACL REQUIREMENTS</a:t>
            </a:r>
          </a:p>
          <a:p>
            <a:pPr marL="0" indent="0" algn="ctr" fontAlgn="auto">
              <a:spcAft>
                <a:spcPts val="0"/>
              </a:spcAft>
              <a:buNone/>
              <a:defRPr/>
            </a:pPr>
            <a:endParaRPr lang="en-US" sz="2400" dirty="0"/>
          </a:p>
          <a:p>
            <a:pPr>
              <a:buFont typeface="Wingdings" panose="05000000000000000000" pitchFamily="2" charset="2"/>
              <a:buChar char="Ø"/>
              <a:defRPr/>
            </a:pPr>
            <a:r>
              <a:rPr lang="en-US" sz="2400" dirty="0"/>
              <a:t>Ensure that expenses (Or Costs) are: </a:t>
            </a:r>
          </a:p>
          <a:p>
            <a:pPr lvl="1">
              <a:buFont typeface="Wingdings" panose="05000000000000000000" pitchFamily="2" charset="2"/>
              <a:buChar char="§"/>
              <a:defRPr/>
            </a:pPr>
            <a:r>
              <a:rPr lang="en-US" sz="2400" dirty="0"/>
              <a:t>Allowable</a:t>
            </a:r>
          </a:p>
          <a:p>
            <a:pPr lvl="1">
              <a:buFont typeface="Wingdings" panose="05000000000000000000" pitchFamily="2" charset="2"/>
              <a:buChar char="§"/>
              <a:defRPr/>
            </a:pPr>
            <a:r>
              <a:rPr lang="en-US" sz="2400" dirty="0"/>
              <a:t>Reasonable</a:t>
            </a:r>
          </a:p>
          <a:p>
            <a:pPr lvl="1">
              <a:buFont typeface="Wingdings" panose="05000000000000000000" pitchFamily="2" charset="2"/>
              <a:buChar char="§"/>
              <a:defRPr/>
            </a:pPr>
            <a:r>
              <a:rPr lang="en-US" sz="2400" dirty="0"/>
              <a:t>Necessary</a:t>
            </a:r>
          </a:p>
          <a:p>
            <a:pPr marL="342900" lvl="1" indent="-342900">
              <a:buFont typeface="Wingdings" panose="05000000000000000000" pitchFamily="2" charset="2"/>
              <a:buChar char="Ø"/>
              <a:defRPr/>
            </a:pPr>
            <a:r>
              <a:rPr lang="en-US" sz="2400" dirty="0"/>
              <a:t>Ensure Grant funds are properly Matched</a:t>
            </a:r>
          </a:p>
          <a:p>
            <a:pPr lvl="1">
              <a:buFont typeface="Wingdings" panose="05000000000000000000" pitchFamily="2" charset="2"/>
              <a:buChar char="§"/>
              <a:defRPr/>
            </a:pPr>
            <a:endParaRPr lang="en-US" sz="2400" dirty="0"/>
          </a:p>
        </p:txBody>
      </p:sp>
    </p:spTree>
    <p:extLst>
      <p:ext uri="{BB962C8B-B14F-4D97-AF65-F5344CB8AC3E}">
        <p14:creationId xmlns:p14="http://schemas.microsoft.com/office/powerpoint/2010/main" val="1409892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9A6E6-0061-6D13-D809-73D2A166CB69}"/>
              </a:ext>
            </a:extLst>
          </p:cNvPr>
          <p:cNvSpPr>
            <a:spLocks noGrp="1"/>
          </p:cNvSpPr>
          <p:nvPr>
            <p:ph type="title"/>
          </p:nvPr>
        </p:nvSpPr>
        <p:spPr/>
        <p:txBody>
          <a:bodyPr>
            <a:normAutofit/>
          </a:bodyPr>
          <a:lstStyle/>
          <a:p>
            <a:pPr algn="ctr"/>
            <a:r>
              <a:rPr lang="en-US" sz="3200" dirty="0"/>
              <a:t>UNIT RATE DEVELOPMENT -CONTINUED</a:t>
            </a:r>
          </a:p>
        </p:txBody>
      </p:sp>
      <p:sp>
        <p:nvSpPr>
          <p:cNvPr id="3" name="Content Placeholder 2">
            <a:extLst>
              <a:ext uri="{FF2B5EF4-FFF2-40B4-BE49-F238E27FC236}">
                <a16:creationId xmlns:a16="http://schemas.microsoft.com/office/drawing/2014/main" id="{22CE07ED-525A-621B-5B95-32989514D852}"/>
              </a:ext>
            </a:extLst>
          </p:cNvPr>
          <p:cNvSpPr>
            <a:spLocks noGrp="1"/>
          </p:cNvSpPr>
          <p:nvPr>
            <p:ph idx="1"/>
          </p:nvPr>
        </p:nvSpPr>
        <p:spPr/>
        <p:txBody>
          <a:bodyPr>
            <a:normAutofit/>
          </a:bodyPr>
          <a:lstStyle/>
          <a:p>
            <a:pPr marL="0" indent="0" algn="ctr">
              <a:buNone/>
            </a:pPr>
            <a:r>
              <a:rPr lang="en-US" dirty="0"/>
              <a:t>Unit Rate Development Continued…</a:t>
            </a:r>
          </a:p>
          <a:p>
            <a:pPr marL="0" indent="0" algn="ctr">
              <a:buNone/>
            </a:pPr>
            <a:endParaRPr lang="en-US" dirty="0"/>
          </a:p>
          <a:p>
            <a:pPr marL="457200" lvl="1" indent="-457200">
              <a:buFont typeface="Wingdings" panose="05000000000000000000" pitchFamily="2" charset="2"/>
              <a:buChar char="Ø"/>
            </a:pPr>
            <a:r>
              <a:rPr lang="en-US" sz="2700" dirty="0"/>
              <a:t>Tool used to develop a unit rate:</a:t>
            </a:r>
          </a:p>
          <a:p>
            <a:pPr marL="688975" lvl="1" indent="-231775">
              <a:buFont typeface="Wingdings" panose="05000000000000000000" pitchFamily="2" charset="2"/>
              <a:buChar char="§"/>
            </a:pPr>
            <a:r>
              <a:rPr lang="en-US" sz="2400" dirty="0"/>
              <a:t>Unit Cost Methodology (UCM)</a:t>
            </a:r>
          </a:p>
          <a:p>
            <a:pPr marL="688975" lvl="1" indent="-231775">
              <a:buFont typeface="Wingdings" panose="05000000000000000000" pitchFamily="2" charset="2"/>
              <a:buChar char="§"/>
            </a:pPr>
            <a:r>
              <a:rPr lang="en-US" sz="2400" dirty="0"/>
              <a:t>UCM Purpose is to determine what one unit  of service will cost your agency </a:t>
            </a:r>
            <a:r>
              <a:rPr lang="en-US" sz="2400" b="1" i="1" u="sng" dirty="0"/>
              <a:t>regardless who funds the service</a:t>
            </a:r>
          </a:p>
          <a:p>
            <a:pPr marL="688975" lvl="2">
              <a:buFont typeface="Wingdings" panose="05000000000000000000" pitchFamily="2" charset="2"/>
              <a:buChar char="§"/>
            </a:pPr>
            <a:r>
              <a:rPr lang="en-US" sz="2400" dirty="0"/>
              <a:t>UCM Comprises of 3 Worksheets</a:t>
            </a:r>
          </a:p>
          <a:p>
            <a:pPr lvl="3">
              <a:buFont typeface="Wingdings" panose="05000000000000000000" pitchFamily="2" charset="2"/>
              <a:buChar char="§"/>
            </a:pPr>
            <a:r>
              <a:rPr lang="en-US" dirty="0"/>
              <a:t>Personnel Allocation Worksheet</a:t>
            </a:r>
          </a:p>
          <a:p>
            <a:pPr lvl="3">
              <a:buFont typeface="Wingdings" panose="05000000000000000000" pitchFamily="2" charset="2"/>
              <a:buChar char="§"/>
            </a:pPr>
            <a:r>
              <a:rPr lang="en-US" dirty="0"/>
              <a:t>Unit Cost Worksheet</a:t>
            </a:r>
          </a:p>
          <a:p>
            <a:pPr lvl="3">
              <a:buFont typeface="Wingdings" panose="05000000000000000000" pitchFamily="2" charset="2"/>
              <a:buChar char="§"/>
            </a:pPr>
            <a:r>
              <a:rPr lang="en-US" dirty="0"/>
              <a:t>Support Budget Schedule</a:t>
            </a:r>
          </a:p>
          <a:p>
            <a:pPr marL="0" indent="0">
              <a:buNone/>
            </a:pPr>
            <a:endParaRPr lang="en-US" dirty="0"/>
          </a:p>
        </p:txBody>
      </p:sp>
    </p:spTree>
    <p:extLst>
      <p:ext uri="{BB962C8B-B14F-4D97-AF65-F5344CB8AC3E}">
        <p14:creationId xmlns:p14="http://schemas.microsoft.com/office/powerpoint/2010/main" val="2041642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36661-A767-1B69-DDD9-2B5478C14B8C}"/>
              </a:ext>
            </a:extLst>
          </p:cNvPr>
          <p:cNvSpPr>
            <a:spLocks noGrp="1"/>
          </p:cNvSpPr>
          <p:nvPr>
            <p:ph type="title"/>
          </p:nvPr>
        </p:nvSpPr>
        <p:spPr/>
        <p:txBody>
          <a:bodyPr>
            <a:normAutofit/>
          </a:bodyPr>
          <a:lstStyle/>
          <a:p>
            <a:pPr algn="ctr"/>
            <a:r>
              <a:rPr lang="en-US" sz="3200" dirty="0"/>
              <a:t>UNIT RATE DEVELOPMENT -CONTINUED</a:t>
            </a:r>
          </a:p>
        </p:txBody>
      </p:sp>
      <p:sp>
        <p:nvSpPr>
          <p:cNvPr id="3" name="Content Placeholder 2">
            <a:extLst>
              <a:ext uri="{FF2B5EF4-FFF2-40B4-BE49-F238E27FC236}">
                <a16:creationId xmlns:a16="http://schemas.microsoft.com/office/drawing/2014/main" id="{7769AA92-CCCB-4C51-6D58-C94969EE792D}"/>
              </a:ext>
            </a:extLst>
          </p:cNvPr>
          <p:cNvSpPr>
            <a:spLocks noGrp="1"/>
          </p:cNvSpPr>
          <p:nvPr>
            <p:ph idx="1"/>
          </p:nvPr>
        </p:nvSpPr>
        <p:spPr/>
        <p:txBody>
          <a:bodyPr/>
          <a:lstStyle/>
          <a:p>
            <a:pPr marL="0" indent="0" algn="ctr">
              <a:buNone/>
            </a:pPr>
            <a:r>
              <a:rPr lang="en-US" dirty="0"/>
              <a:t>Unit Rate Development Continued…</a:t>
            </a:r>
          </a:p>
          <a:p>
            <a:pPr>
              <a:buFont typeface="Wingdings" panose="05000000000000000000" pitchFamily="2" charset="2"/>
              <a:buChar char="§"/>
            </a:pPr>
            <a:endParaRPr lang="en-US" dirty="0"/>
          </a:p>
          <a:p>
            <a:pPr>
              <a:buFont typeface="Wingdings" panose="05000000000000000000" pitchFamily="2" charset="2"/>
              <a:buChar char="Ø"/>
            </a:pPr>
            <a:r>
              <a:rPr lang="en-US" dirty="0"/>
              <a:t>Training on the UCM:  </a:t>
            </a:r>
          </a:p>
          <a:p>
            <a:pPr lvl="1">
              <a:buFont typeface="Wingdings" panose="05000000000000000000" pitchFamily="2" charset="2"/>
              <a:buChar char="§"/>
            </a:pPr>
            <a:r>
              <a:rPr lang="en-US" dirty="0"/>
              <a:t>Alliance will provide training</a:t>
            </a:r>
          </a:p>
          <a:p>
            <a:pPr lvl="1">
              <a:buFont typeface="Wingdings" panose="05000000000000000000" pitchFamily="2" charset="2"/>
              <a:buChar char="§"/>
            </a:pPr>
            <a:r>
              <a:rPr lang="en-US" dirty="0"/>
              <a:t>Instructions</a:t>
            </a:r>
          </a:p>
          <a:p>
            <a:pPr lvl="1">
              <a:buFont typeface="Wingdings" panose="05000000000000000000" pitchFamily="2" charset="2"/>
              <a:buChar char="§"/>
            </a:pPr>
            <a:r>
              <a:rPr lang="en-US" dirty="0"/>
              <a:t>2 Training Videos on Alliance website @</a:t>
            </a:r>
          </a:p>
          <a:p>
            <a:pPr marL="457200" lvl="1" indent="0">
              <a:buNone/>
            </a:pPr>
            <a:r>
              <a:rPr lang="en-US" dirty="0"/>
              <a:t>	 </a:t>
            </a:r>
            <a:r>
              <a:rPr lang="en-US" dirty="0">
                <a:hlinkClick r:id="rId2"/>
              </a:rPr>
              <a:t>https://allianceforaging.org/providers/fiscal-documents</a:t>
            </a:r>
            <a:endParaRPr lang="en-US" dirty="0"/>
          </a:p>
          <a:p>
            <a:pPr marL="457200" lvl="1" indent="0">
              <a:buNone/>
            </a:pPr>
            <a:endParaRPr lang="en-US" dirty="0"/>
          </a:p>
          <a:p>
            <a:pPr marL="0" indent="0">
              <a:buNone/>
            </a:pPr>
            <a:endParaRPr lang="en-US" dirty="0"/>
          </a:p>
        </p:txBody>
      </p:sp>
    </p:spTree>
    <p:extLst>
      <p:ext uri="{BB962C8B-B14F-4D97-AF65-F5344CB8AC3E}">
        <p14:creationId xmlns:p14="http://schemas.microsoft.com/office/powerpoint/2010/main" val="4102475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fontAlgn="auto">
              <a:spcAft>
                <a:spcPts val="0"/>
              </a:spcAft>
              <a:defRPr/>
            </a:pPr>
            <a:r>
              <a:rPr lang="en-US" dirty="0"/>
              <a:t>About the Alliance for Aging</a:t>
            </a:r>
          </a:p>
        </p:txBody>
      </p:sp>
      <p:sp>
        <p:nvSpPr>
          <p:cNvPr id="3" name="Text Placeholder 2"/>
          <p:cNvSpPr>
            <a:spLocks noGrp="1"/>
          </p:cNvSpPr>
          <p:nvPr>
            <p:ph idx="1"/>
          </p:nvPr>
        </p:nvSpPr>
        <p:spPr>
          <a:xfrm>
            <a:off x="228600" y="1371600"/>
            <a:ext cx="8915400" cy="4800600"/>
          </a:xfrm>
        </p:spPr>
        <p:txBody>
          <a:bodyPr rtlCol="0">
            <a:normAutofit fontScale="92500"/>
          </a:bodyPr>
          <a:lstStyle/>
          <a:p>
            <a:pPr lvl="1" fontAlgn="auto">
              <a:spcAft>
                <a:spcPts val="0"/>
              </a:spcAft>
              <a:defRPr/>
            </a:pPr>
            <a:r>
              <a:rPr lang="en-US" sz="2400" dirty="0"/>
              <a:t>Area Agency for Miami Dade and Monroe Counties</a:t>
            </a:r>
          </a:p>
          <a:p>
            <a:pPr lvl="1" fontAlgn="auto">
              <a:spcAft>
                <a:spcPts val="0"/>
              </a:spcAft>
              <a:defRPr/>
            </a:pPr>
            <a:r>
              <a:rPr lang="en-US" sz="2400" dirty="0"/>
              <a:t>Part of a network of 11 Area Agencies on Aging in the State of Florida</a:t>
            </a:r>
          </a:p>
          <a:p>
            <a:pPr lvl="1" fontAlgn="auto">
              <a:spcAft>
                <a:spcPts val="0"/>
              </a:spcAft>
              <a:defRPr/>
            </a:pPr>
            <a:r>
              <a:rPr lang="en-US" sz="2400" b="1" dirty="0"/>
              <a:t>Our mission</a:t>
            </a:r>
            <a:r>
              <a:rPr lang="en-US" sz="2400" dirty="0"/>
              <a:t>: To promote and advocate for the optimal quality of life for older adults and their families.</a:t>
            </a:r>
          </a:p>
          <a:p>
            <a:pPr lvl="1" fontAlgn="auto">
              <a:spcAft>
                <a:spcPts val="0"/>
              </a:spcAft>
              <a:defRPr/>
            </a:pPr>
            <a:r>
              <a:rPr lang="en-US" sz="2400" dirty="0"/>
              <a:t>Older adults aged 60 and older or persons with disabilities are eligible for services from the Alliance, depending on program eligibility</a:t>
            </a:r>
          </a:p>
          <a:p>
            <a:pPr lvl="1" fontAlgn="auto">
              <a:spcAft>
                <a:spcPts val="0"/>
              </a:spcAft>
              <a:defRPr/>
            </a:pPr>
            <a:r>
              <a:rPr lang="en-US" sz="2400" dirty="0"/>
              <a:t>Competitively bid programs every 6 years in order to solicit qualified entities capable of providing quality services</a:t>
            </a:r>
          </a:p>
          <a:p>
            <a:pPr lvl="1">
              <a:defRPr/>
            </a:pPr>
            <a:r>
              <a:rPr lang="en-US" sz="2400" dirty="0"/>
              <a:t>The ADRC provides information about long-term care services and supports and help access programs</a:t>
            </a:r>
          </a:p>
          <a:p>
            <a:pPr lvl="1" fontAlgn="auto">
              <a:spcAft>
                <a:spcPts val="0"/>
              </a:spcAft>
              <a:defRPr/>
            </a:pPr>
            <a:r>
              <a:rPr lang="en-US" sz="2400" dirty="0"/>
              <a:t>Monitor providers to ensure compliance with state and federal program requirements</a:t>
            </a:r>
          </a:p>
          <a:p>
            <a:pPr lvl="1" fontAlgn="auto">
              <a:spcAft>
                <a:spcPts val="0"/>
              </a:spcAft>
              <a:defRPr/>
            </a:pPr>
            <a:endParaRPr lang="en-US" sz="2400" dirty="0"/>
          </a:p>
          <a:p>
            <a:pPr lvl="1" fontAlgn="auto">
              <a:spcAft>
                <a:spcPts val="0"/>
              </a:spcAft>
              <a:defRPr/>
            </a:pPr>
            <a:endParaRPr lang="en-US" sz="2400" dirty="0"/>
          </a:p>
        </p:txBody>
      </p:sp>
    </p:spTree>
    <p:extLst>
      <p:ext uri="{BB962C8B-B14F-4D97-AF65-F5344CB8AC3E}">
        <p14:creationId xmlns:p14="http://schemas.microsoft.com/office/powerpoint/2010/main" val="2137785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5A0AC-61E6-DC7B-4760-A27F86F33042}"/>
              </a:ext>
            </a:extLst>
          </p:cNvPr>
          <p:cNvSpPr>
            <a:spLocks noGrp="1"/>
          </p:cNvSpPr>
          <p:nvPr>
            <p:ph type="title"/>
          </p:nvPr>
        </p:nvSpPr>
        <p:spPr/>
        <p:txBody>
          <a:bodyPr>
            <a:normAutofit/>
          </a:bodyPr>
          <a:lstStyle/>
          <a:p>
            <a:pPr algn="ctr"/>
            <a:r>
              <a:rPr lang="en-US" sz="3200" dirty="0"/>
              <a:t>MATCH REQUIREMENT</a:t>
            </a:r>
          </a:p>
        </p:txBody>
      </p:sp>
      <p:sp>
        <p:nvSpPr>
          <p:cNvPr id="3" name="Content Placeholder 2">
            <a:extLst>
              <a:ext uri="{FF2B5EF4-FFF2-40B4-BE49-F238E27FC236}">
                <a16:creationId xmlns:a16="http://schemas.microsoft.com/office/drawing/2014/main" id="{93A4AB57-CB5F-CACF-851B-56A0DB077BBA}"/>
              </a:ext>
            </a:extLst>
          </p:cNvPr>
          <p:cNvSpPr>
            <a:spLocks noGrp="1"/>
          </p:cNvSpPr>
          <p:nvPr>
            <p:ph idx="1"/>
          </p:nvPr>
        </p:nvSpPr>
        <p:spPr/>
        <p:txBody>
          <a:bodyPr>
            <a:normAutofit fontScale="85000" lnSpcReduction="20000"/>
          </a:bodyPr>
          <a:lstStyle/>
          <a:p>
            <a:pPr marL="0" indent="0" algn="ctr">
              <a:buNone/>
            </a:pPr>
            <a:r>
              <a:rPr lang="en-US" dirty="0"/>
              <a:t>MATCH REQUIREMENTS</a:t>
            </a:r>
          </a:p>
          <a:p>
            <a:pPr marL="0" indent="0" algn="ctr">
              <a:buNone/>
            </a:pPr>
            <a:endParaRPr lang="en-US" dirty="0"/>
          </a:p>
          <a:p>
            <a:pPr marL="0" indent="0">
              <a:buNone/>
            </a:pPr>
            <a:r>
              <a:rPr lang="en-US" dirty="0"/>
              <a:t>Many Federal and State funded programs require Match:</a:t>
            </a:r>
          </a:p>
          <a:p>
            <a:pPr marL="0" indent="0">
              <a:buNone/>
            </a:pPr>
            <a:endParaRPr lang="en-US" dirty="0"/>
          </a:p>
          <a:p>
            <a:pPr marL="0" indent="0">
              <a:buNone/>
            </a:pPr>
            <a:r>
              <a:rPr lang="en-US" dirty="0"/>
              <a:t>Currently there is a 10% Match requirement on the following Older Americans Act Subtitles that are funded through the Department of Elder Affairs and the Alliance:</a:t>
            </a:r>
          </a:p>
          <a:p>
            <a:pPr lvl="1">
              <a:buFont typeface="Wingdings" panose="05000000000000000000" pitchFamily="2" charset="2"/>
              <a:buChar char="§"/>
            </a:pPr>
            <a:r>
              <a:rPr lang="en-US" dirty="0"/>
              <a:t>IIIB – Support Services (In-home, Transportation, Recreation, etc.)</a:t>
            </a:r>
          </a:p>
          <a:p>
            <a:pPr lvl="1">
              <a:buFont typeface="Wingdings" panose="05000000000000000000" pitchFamily="2" charset="2"/>
              <a:buChar char="§"/>
            </a:pPr>
            <a:r>
              <a:rPr lang="en-US" dirty="0"/>
              <a:t>C1 – Congregate Meals</a:t>
            </a:r>
          </a:p>
          <a:p>
            <a:pPr lvl="1">
              <a:buFont typeface="Wingdings" panose="05000000000000000000" pitchFamily="2" charset="2"/>
              <a:buChar char="§"/>
            </a:pPr>
            <a:r>
              <a:rPr lang="en-US" dirty="0"/>
              <a:t>C2 – Home Delivered Meals</a:t>
            </a:r>
          </a:p>
          <a:p>
            <a:pPr lvl="1">
              <a:buFont typeface="Wingdings" panose="05000000000000000000" pitchFamily="2" charset="2"/>
              <a:buChar char="§"/>
            </a:pPr>
            <a:r>
              <a:rPr lang="en-US" dirty="0"/>
              <a:t>IIIE – Caregiver Support Services (Respite, Adult Day Care, etc.)</a:t>
            </a:r>
          </a:p>
          <a:p>
            <a:pPr marL="0" indent="0">
              <a:buNone/>
            </a:pPr>
            <a:endParaRPr lang="en-US" dirty="0"/>
          </a:p>
          <a:p>
            <a:pPr marL="0" indent="0">
              <a:buNone/>
            </a:pPr>
            <a:r>
              <a:rPr lang="en-US" dirty="0"/>
              <a:t>Currently there is no Match requirement for Title IIID (evidence Based Programs)</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1771199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06E2E-64F3-0F8B-71F9-DCF91701F2D1}"/>
              </a:ext>
            </a:extLst>
          </p:cNvPr>
          <p:cNvSpPr>
            <a:spLocks noGrp="1"/>
          </p:cNvSpPr>
          <p:nvPr>
            <p:ph type="title"/>
          </p:nvPr>
        </p:nvSpPr>
        <p:spPr/>
        <p:txBody>
          <a:bodyPr>
            <a:normAutofit/>
          </a:bodyPr>
          <a:lstStyle/>
          <a:p>
            <a:pPr algn="ctr"/>
            <a:r>
              <a:rPr lang="en-US" sz="3200" dirty="0"/>
              <a:t>MATCH REQUIREMENT -CONTINUED</a:t>
            </a:r>
          </a:p>
        </p:txBody>
      </p:sp>
      <p:sp>
        <p:nvSpPr>
          <p:cNvPr id="3" name="Content Placeholder 2">
            <a:extLst>
              <a:ext uri="{FF2B5EF4-FFF2-40B4-BE49-F238E27FC236}">
                <a16:creationId xmlns:a16="http://schemas.microsoft.com/office/drawing/2014/main" id="{EF63DCEC-C5A7-BE52-8ED9-F096889D7491}"/>
              </a:ext>
            </a:extLst>
          </p:cNvPr>
          <p:cNvSpPr>
            <a:spLocks noGrp="1"/>
          </p:cNvSpPr>
          <p:nvPr>
            <p:ph idx="1"/>
          </p:nvPr>
        </p:nvSpPr>
        <p:spPr/>
        <p:txBody>
          <a:bodyPr/>
          <a:lstStyle/>
          <a:p>
            <a:pPr marL="0" indent="0" algn="ctr">
              <a:buNone/>
            </a:pPr>
            <a:r>
              <a:rPr lang="en-US" dirty="0"/>
              <a:t>March Requirements Continued…</a:t>
            </a:r>
          </a:p>
          <a:p>
            <a:pPr marL="0" indent="0">
              <a:buNone/>
            </a:pPr>
            <a:endParaRPr lang="en-US" dirty="0"/>
          </a:p>
          <a:p>
            <a:pPr>
              <a:buFont typeface="Wingdings" panose="05000000000000000000" pitchFamily="2" charset="2"/>
              <a:buChar char="Ø"/>
            </a:pPr>
            <a:r>
              <a:rPr lang="en-US" dirty="0"/>
              <a:t>Match can be comprised of:</a:t>
            </a:r>
          </a:p>
          <a:p>
            <a:pPr lvl="1"/>
            <a:r>
              <a:rPr lang="en-US" dirty="0"/>
              <a:t>Cash</a:t>
            </a:r>
          </a:p>
          <a:p>
            <a:pPr lvl="1"/>
            <a:r>
              <a:rPr lang="en-US" dirty="0"/>
              <a:t>In-kind rent, supplies, services</a:t>
            </a:r>
          </a:p>
          <a:p>
            <a:pPr lvl="1"/>
            <a:r>
              <a:rPr lang="en-US" dirty="0"/>
              <a:t>Volunteer hours</a:t>
            </a:r>
          </a:p>
          <a:p>
            <a:pPr marL="0" indent="0">
              <a:buNone/>
            </a:pPr>
            <a:endParaRPr lang="en-US" dirty="0"/>
          </a:p>
        </p:txBody>
      </p:sp>
    </p:spTree>
    <p:extLst>
      <p:ext uri="{BB962C8B-B14F-4D97-AF65-F5344CB8AC3E}">
        <p14:creationId xmlns:p14="http://schemas.microsoft.com/office/powerpoint/2010/main" val="2118937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6DF61-5C34-FA25-E8DC-B61A87CDEF14}"/>
              </a:ext>
            </a:extLst>
          </p:cNvPr>
          <p:cNvSpPr>
            <a:spLocks noGrp="1"/>
          </p:cNvSpPr>
          <p:nvPr>
            <p:ph type="title"/>
          </p:nvPr>
        </p:nvSpPr>
        <p:spPr/>
        <p:txBody>
          <a:bodyPr>
            <a:normAutofit/>
          </a:bodyPr>
          <a:lstStyle/>
          <a:p>
            <a:pPr algn="ctr"/>
            <a:r>
              <a:rPr lang="en-US" sz="3200" dirty="0"/>
              <a:t>MONTHLY BILLING</a:t>
            </a:r>
          </a:p>
        </p:txBody>
      </p:sp>
      <p:sp>
        <p:nvSpPr>
          <p:cNvPr id="3" name="Content Placeholder 2">
            <a:extLst>
              <a:ext uri="{FF2B5EF4-FFF2-40B4-BE49-F238E27FC236}">
                <a16:creationId xmlns:a16="http://schemas.microsoft.com/office/drawing/2014/main" id="{6558138F-49AB-F1FA-BA2B-0221789392FE}"/>
              </a:ext>
            </a:extLst>
          </p:cNvPr>
          <p:cNvSpPr>
            <a:spLocks noGrp="1"/>
          </p:cNvSpPr>
          <p:nvPr>
            <p:ph idx="1"/>
          </p:nvPr>
        </p:nvSpPr>
        <p:spPr/>
        <p:txBody>
          <a:bodyPr>
            <a:normAutofit fontScale="92500" lnSpcReduction="20000"/>
          </a:bodyPr>
          <a:lstStyle/>
          <a:p>
            <a:pPr marL="0" indent="0" algn="ctr">
              <a:buNone/>
            </a:pPr>
            <a:r>
              <a:rPr lang="en-US" dirty="0"/>
              <a:t>MONTHLY BILLING</a:t>
            </a:r>
          </a:p>
          <a:p>
            <a:pPr>
              <a:buFont typeface="Wingdings" panose="05000000000000000000" pitchFamily="2" charset="2"/>
              <a:buChar char="§"/>
            </a:pPr>
            <a:r>
              <a:rPr lang="en-US" dirty="0"/>
              <a:t>Entering Units provided for each service into eCIRTS</a:t>
            </a:r>
          </a:p>
          <a:p>
            <a:pPr>
              <a:buFont typeface="Wingdings" panose="05000000000000000000" pitchFamily="2" charset="2"/>
              <a:buChar char="§"/>
            </a:pPr>
            <a:r>
              <a:rPr lang="en-US" dirty="0"/>
              <a:t>Submit Month-to-Date and Year-to-Date eCIRTS reports for each service</a:t>
            </a:r>
          </a:p>
          <a:p>
            <a:pPr>
              <a:buFont typeface="Wingdings" panose="05000000000000000000" pitchFamily="2" charset="2"/>
              <a:buChar char="§"/>
            </a:pPr>
            <a:r>
              <a:rPr lang="en-US" dirty="0"/>
              <a:t>Submit an excel developed form (Form 105) – Service and Title Detail of units</a:t>
            </a:r>
          </a:p>
          <a:p>
            <a:pPr>
              <a:buFont typeface="Wingdings" panose="05000000000000000000" pitchFamily="2" charset="2"/>
              <a:buChar char="§"/>
            </a:pPr>
            <a:r>
              <a:rPr lang="en-US" dirty="0"/>
              <a:t>Submit an excel developed form (Form 106) – Summary of Services and Titles</a:t>
            </a:r>
          </a:p>
          <a:p>
            <a:pPr>
              <a:buFont typeface="Wingdings" panose="05000000000000000000" pitchFamily="2" charset="2"/>
              <a:buChar char="§"/>
            </a:pPr>
            <a:r>
              <a:rPr lang="en-US" dirty="0"/>
              <a:t>All units must be reconciled prior to submitting billing to the Alliance</a:t>
            </a:r>
          </a:p>
          <a:p>
            <a:pPr>
              <a:buFont typeface="Wingdings" panose="05000000000000000000" pitchFamily="2" charset="2"/>
              <a:buChar char="§"/>
            </a:pPr>
            <a:r>
              <a:rPr lang="en-US" dirty="0"/>
              <a:t>Surplus/Deficit Reports</a:t>
            </a:r>
          </a:p>
          <a:p>
            <a:pPr>
              <a:buFont typeface="Wingdings" panose="05000000000000000000" pitchFamily="2" charset="2"/>
              <a:buChar char="§"/>
            </a:pPr>
            <a:r>
              <a:rPr lang="en-US" dirty="0"/>
              <a:t>Training will be provided </a:t>
            </a:r>
          </a:p>
        </p:txBody>
      </p:sp>
    </p:spTree>
    <p:extLst>
      <p:ext uri="{BB962C8B-B14F-4D97-AF65-F5344CB8AC3E}">
        <p14:creationId xmlns:p14="http://schemas.microsoft.com/office/powerpoint/2010/main" val="29241956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D1EF1-5AA0-8149-1484-C2763B3205C3}"/>
              </a:ext>
            </a:extLst>
          </p:cNvPr>
          <p:cNvSpPr>
            <a:spLocks noGrp="1"/>
          </p:cNvSpPr>
          <p:nvPr>
            <p:ph type="title"/>
          </p:nvPr>
        </p:nvSpPr>
        <p:spPr/>
        <p:txBody>
          <a:bodyPr>
            <a:normAutofit/>
          </a:bodyPr>
          <a:lstStyle/>
          <a:p>
            <a:pPr algn="ctr"/>
            <a:r>
              <a:rPr lang="en-US" sz="3200" dirty="0"/>
              <a:t>ANNUAL REPORTING REQUIREMENTS</a:t>
            </a:r>
          </a:p>
        </p:txBody>
      </p:sp>
      <p:sp>
        <p:nvSpPr>
          <p:cNvPr id="3" name="Content Placeholder 2">
            <a:extLst>
              <a:ext uri="{FF2B5EF4-FFF2-40B4-BE49-F238E27FC236}">
                <a16:creationId xmlns:a16="http://schemas.microsoft.com/office/drawing/2014/main" id="{2C154E9D-A9D8-80A9-6751-25DE0E1BBC3E}"/>
              </a:ext>
            </a:extLst>
          </p:cNvPr>
          <p:cNvSpPr>
            <a:spLocks noGrp="1"/>
          </p:cNvSpPr>
          <p:nvPr>
            <p:ph idx="1"/>
          </p:nvPr>
        </p:nvSpPr>
        <p:spPr>
          <a:xfrm>
            <a:off x="152400" y="1371600"/>
            <a:ext cx="8763000" cy="4800600"/>
          </a:xfrm>
        </p:spPr>
        <p:txBody>
          <a:bodyPr>
            <a:normAutofit fontScale="85000" lnSpcReduction="20000"/>
          </a:bodyPr>
          <a:lstStyle/>
          <a:p>
            <a:pPr marL="0" indent="0" algn="ctr">
              <a:buNone/>
            </a:pPr>
            <a:r>
              <a:rPr lang="en-US" dirty="0"/>
              <a:t>Annual Reporting Requirements</a:t>
            </a:r>
          </a:p>
          <a:p>
            <a:pPr>
              <a:buFont typeface="Wingdings" panose="05000000000000000000" pitchFamily="2" charset="2"/>
              <a:buChar char="§"/>
            </a:pPr>
            <a:endParaRPr lang="en-US" dirty="0"/>
          </a:p>
          <a:p>
            <a:pPr>
              <a:buFont typeface="Wingdings" panose="05000000000000000000" pitchFamily="2" charset="2"/>
              <a:buChar char="Ø"/>
            </a:pPr>
            <a:r>
              <a:rPr lang="en-US" dirty="0"/>
              <a:t>Annual External Audit &amp; Single Audit (if applicable)</a:t>
            </a:r>
          </a:p>
          <a:p>
            <a:pPr lvl="1">
              <a:buFont typeface="Wingdings" panose="05000000000000000000" pitchFamily="2" charset="2"/>
              <a:buChar char="§"/>
            </a:pPr>
            <a:r>
              <a:rPr lang="en-US" dirty="0"/>
              <a:t>Due at the time the audit is completed but no later than 9 months after your fiscal year end</a:t>
            </a:r>
          </a:p>
          <a:p>
            <a:pPr marL="457200" lvl="1" indent="0">
              <a:buNone/>
            </a:pPr>
            <a:endParaRPr lang="en-US" dirty="0"/>
          </a:p>
          <a:p>
            <a:pPr>
              <a:buFont typeface="Wingdings" panose="05000000000000000000" pitchFamily="2" charset="2"/>
              <a:buChar char="Ø"/>
            </a:pPr>
            <a:r>
              <a:rPr lang="en-US" dirty="0"/>
              <a:t>Service Cost Report (SCR) </a:t>
            </a:r>
          </a:p>
          <a:p>
            <a:pPr lvl="1">
              <a:buFont typeface="Wingdings" panose="05000000000000000000" pitchFamily="2" charset="2"/>
              <a:buChar char="§"/>
            </a:pPr>
            <a:r>
              <a:rPr lang="en-US" dirty="0"/>
              <a:t>Due 90 days after your fiscal year end</a:t>
            </a:r>
          </a:p>
          <a:p>
            <a:pPr lvl="1">
              <a:buFont typeface="Wingdings" panose="05000000000000000000" pitchFamily="2" charset="2"/>
              <a:buChar char="§"/>
            </a:pPr>
            <a:r>
              <a:rPr lang="en-US" dirty="0"/>
              <a:t>Similar to the UCM, however, it looks backward to the previous year at actual costs and units to determine what it actually costs your organization to produce one unit of service </a:t>
            </a:r>
          </a:p>
          <a:p>
            <a:pPr lvl="1">
              <a:buFont typeface="Wingdings" panose="05000000000000000000" pitchFamily="2" charset="2"/>
              <a:buChar char="§"/>
            </a:pPr>
            <a:r>
              <a:rPr lang="en-US" dirty="0"/>
              <a:t>The rate calculated on the SCR is compared to the rate contracted and paid to ensure the rate paid is not more than the actual cost calculated.</a:t>
            </a:r>
          </a:p>
          <a:p>
            <a:pPr marL="457200" lvl="1" indent="0">
              <a:buNone/>
            </a:pPr>
            <a:endParaRPr lang="en-US" sz="2300" dirty="0">
              <a:solidFill>
                <a:srgbClr val="FF0000"/>
              </a:solidFill>
              <a:latin typeface="Arial" panose="020B0604020202020204" pitchFamily="34" charset="0"/>
              <a:cs typeface="Arial" panose="020B0604020202020204" pitchFamily="34" charset="0"/>
            </a:endParaRPr>
          </a:p>
          <a:p>
            <a:pPr marL="457200" lvl="1" indent="-457200">
              <a:buFont typeface="Wingdings" panose="05000000000000000000" pitchFamily="2" charset="2"/>
              <a:buChar char="Ø"/>
            </a:pPr>
            <a:r>
              <a:rPr lang="en-US" sz="2600" dirty="0"/>
              <a:t>Other requested documentation</a:t>
            </a:r>
          </a:p>
        </p:txBody>
      </p:sp>
    </p:spTree>
    <p:extLst>
      <p:ext uri="{BB962C8B-B14F-4D97-AF65-F5344CB8AC3E}">
        <p14:creationId xmlns:p14="http://schemas.microsoft.com/office/powerpoint/2010/main" val="4097705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C7525-4DF8-C620-68C7-D3FE5AB67E6C}"/>
              </a:ext>
            </a:extLst>
          </p:cNvPr>
          <p:cNvSpPr>
            <a:spLocks noGrp="1"/>
          </p:cNvSpPr>
          <p:nvPr>
            <p:ph type="title"/>
          </p:nvPr>
        </p:nvSpPr>
        <p:spPr/>
        <p:txBody>
          <a:bodyPr>
            <a:normAutofit/>
          </a:bodyPr>
          <a:lstStyle/>
          <a:p>
            <a:pPr algn="ctr"/>
            <a:r>
              <a:rPr lang="en-US" sz="3200" dirty="0"/>
              <a:t>ANNUAL MONITORING REQUIREMENTS</a:t>
            </a:r>
          </a:p>
        </p:txBody>
      </p:sp>
      <p:sp>
        <p:nvSpPr>
          <p:cNvPr id="3" name="Content Placeholder 2">
            <a:extLst>
              <a:ext uri="{FF2B5EF4-FFF2-40B4-BE49-F238E27FC236}">
                <a16:creationId xmlns:a16="http://schemas.microsoft.com/office/drawing/2014/main" id="{E3BC1490-2286-5A03-F4D1-3B9E43476679}"/>
              </a:ext>
            </a:extLst>
          </p:cNvPr>
          <p:cNvSpPr>
            <a:spLocks noGrp="1"/>
          </p:cNvSpPr>
          <p:nvPr>
            <p:ph idx="1"/>
          </p:nvPr>
        </p:nvSpPr>
        <p:spPr/>
        <p:txBody>
          <a:bodyPr/>
          <a:lstStyle/>
          <a:p>
            <a:pPr marL="0" indent="0" algn="ctr">
              <a:buNone/>
            </a:pPr>
            <a:r>
              <a:rPr lang="en-US" dirty="0"/>
              <a:t>Annual Monitoring Requirements</a:t>
            </a:r>
          </a:p>
          <a:p>
            <a:pPr>
              <a:buFont typeface="Wingdings" panose="05000000000000000000" pitchFamily="2" charset="2"/>
              <a:buChar char="Ø"/>
            </a:pPr>
            <a:r>
              <a:rPr lang="en-US" dirty="0"/>
              <a:t>Purpose of Annual Monitoring:</a:t>
            </a:r>
          </a:p>
          <a:p>
            <a:pPr lvl="1">
              <a:buFont typeface="Arial" panose="020B0604020202020204" pitchFamily="34" charset="0"/>
              <a:buChar char="•"/>
            </a:pPr>
            <a:r>
              <a:rPr lang="en-US" dirty="0"/>
              <a:t>Ensure expenses utilized for these programs are allowable, reasonable, and necessary</a:t>
            </a:r>
          </a:p>
          <a:p>
            <a:pPr lvl="2"/>
            <a:r>
              <a:rPr lang="en-US" dirty="0"/>
              <a:t>Examples of requested Documents:</a:t>
            </a:r>
          </a:p>
          <a:p>
            <a:pPr lvl="3"/>
            <a:r>
              <a:rPr lang="en-US" dirty="0"/>
              <a:t>Programmatic Revenue &amp; Expense Reports</a:t>
            </a:r>
          </a:p>
          <a:p>
            <a:pPr lvl="3"/>
            <a:r>
              <a:rPr lang="en-US" dirty="0"/>
              <a:t>Copies of Selected invoices, payroll, and payments</a:t>
            </a:r>
          </a:p>
          <a:p>
            <a:pPr lvl="3"/>
            <a:r>
              <a:rPr lang="en-US" dirty="0"/>
              <a:t>Accounting, Personnel, and IT policies</a:t>
            </a:r>
          </a:p>
          <a:p>
            <a:pPr marL="746125" lvl="3" indent="-285750">
              <a:buFont typeface="Arial" panose="020B0604020202020204" pitchFamily="34" charset="0"/>
              <a:buChar char="•"/>
            </a:pPr>
            <a:r>
              <a:rPr lang="en-US" sz="2200" dirty="0"/>
              <a:t>Ensure Match is met</a:t>
            </a:r>
          </a:p>
        </p:txBody>
      </p:sp>
    </p:spTree>
    <p:extLst>
      <p:ext uri="{BB962C8B-B14F-4D97-AF65-F5344CB8AC3E}">
        <p14:creationId xmlns:p14="http://schemas.microsoft.com/office/powerpoint/2010/main" val="7361990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12014-F956-1CA8-8136-88F3FA28FE75}"/>
              </a:ext>
            </a:extLst>
          </p:cNvPr>
          <p:cNvSpPr>
            <a:spLocks noGrp="1"/>
          </p:cNvSpPr>
          <p:nvPr>
            <p:ph type="title"/>
          </p:nvPr>
        </p:nvSpPr>
        <p:spPr/>
        <p:txBody>
          <a:bodyPr/>
          <a:lstStyle/>
          <a:p>
            <a:pPr algn="ctr"/>
            <a:r>
              <a:rPr lang="en-US" dirty="0"/>
              <a:t>Fiscal Questions</a:t>
            </a:r>
          </a:p>
        </p:txBody>
      </p:sp>
      <p:pic>
        <p:nvPicPr>
          <p:cNvPr id="11" name="Picture 10" descr="A blue text on a black background&#10;&#10;Description automatically generated">
            <a:extLst>
              <a:ext uri="{FF2B5EF4-FFF2-40B4-BE49-F238E27FC236}">
                <a16:creationId xmlns:a16="http://schemas.microsoft.com/office/drawing/2014/main" id="{4B629408-DC94-0D7C-0F5A-1956CE49B1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2000250"/>
            <a:ext cx="5715000" cy="2857500"/>
          </a:xfrm>
          <a:prstGeom prst="rect">
            <a:avLst/>
          </a:prstGeom>
        </p:spPr>
      </p:pic>
    </p:spTree>
    <p:extLst>
      <p:ext uri="{BB962C8B-B14F-4D97-AF65-F5344CB8AC3E}">
        <p14:creationId xmlns:p14="http://schemas.microsoft.com/office/powerpoint/2010/main" val="30958035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F9B9A-F215-896A-4907-38D53910B571}"/>
              </a:ext>
            </a:extLst>
          </p:cNvPr>
          <p:cNvSpPr>
            <a:spLocks noGrp="1"/>
          </p:cNvSpPr>
          <p:nvPr>
            <p:ph type="title"/>
          </p:nvPr>
        </p:nvSpPr>
        <p:spPr/>
        <p:txBody>
          <a:bodyPr>
            <a:normAutofit/>
          </a:bodyPr>
          <a:lstStyle/>
          <a:p>
            <a:pPr algn="ctr"/>
            <a:r>
              <a:rPr lang="en-US" dirty="0"/>
              <a:t>Where to find Procurements?</a:t>
            </a:r>
          </a:p>
        </p:txBody>
      </p:sp>
      <p:sp>
        <p:nvSpPr>
          <p:cNvPr id="3" name="Content Placeholder 2">
            <a:extLst>
              <a:ext uri="{FF2B5EF4-FFF2-40B4-BE49-F238E27FC236}">
                <a16:creationId xmlns:a16="http://schemas.microsoft.com/office/drawing/2014/main" id="{6377F804-6906-574C-212F-2F01FCF77FB2}"/>
              </a:ext>
            </a:extLst>
          </p:cNvPr>
          <p:cNvSpPr>
            <a:spLocks noGrp="1"/>
          </p:cNvSpPr>
          <p:nvPr>
            <p:ph idx="1"/>
          </p:nvPr>
        </p:nvSpPr>
        <p:spPr>
          <a:xfrm>
            <a:off x="228600" y="1447800"/>
            <a:ext cx="8763000" cy="4648200"/>
          </a:xfrm>
        </p:spPr>
        <p:txBody>
          <a:bodyPr/>
          <a:lstStyle/>
          <a:p>
            <a:pPr marL="0" indent="0">
              <a:buNone/>
            </a:pPr>
            <a:r>
              <a:rPr lang="en-US" dirty="0"/>
              <a:t>All procurements will be posted on the Alliance’s website:</a:t>
            </a:r>
          </a:p>
          <a:p>
            <a:endParaRPr lang="en-US" dirty="0"/>
          </a:p>
          <a:p>
            <a:pPr marL="0" indent="0" algn="ctr">
              <a:buNone/>
            </a:pPr>
            <a:r>
              <a:rPr lang="en-US" dirty="0">
                <a:hlinkClick r:id="rId2"/>
              </a:rPr>
              <a:t>https://allianceforaging.org/</a:t>
            </a:r>
            <a:r>
              <a:rPr lang="en-US" dirty="0"/>
              <a:t> </a:t>
            </a:r>
          </a:p>
          <a:p>
            <a:pPr marL="0" indent="0" algn="ctr">
              <a:buNone/>
            </a:pPr>
            <a:endParaRPr lang="en-US" dirty="0"/>
          </a:p>
        </p:txBody>
      </p:sp>
    </p:spTree>
    <p:extLst>
      <p:ext uri="{BB962C8B-B14F-4D97-AF65-F5344CB8AC3E}">
        <p14:creationId xmlns:p14="http://schemas.microsoft.com/office/powerpoint/2010/main" val="27143406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Thank you for Joining Us Today</a:t>
            </a:r>
          </a:p>
        </p:txBody>
      </p:sp>
    </p:spTree>
    <p:extLst>
      <p:ext uri="{BB962C8B-B14F-4D97-AF65-F5344CB8AC3E}">
        <p14:creationId xmlns:p14="http://schemas.microsoft.com/office/powerpoint/2010/main" val="869186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33BED-1CEC-71A2-65C1-7F45D26118FD}"/>
              </a:ext>
            </a:extLst>
          </p:cNvPr>
          <p:cNvSpPr>
            <a:spLocks noGrp="1"/>
          </p:cNvSpPr>
          <p:nvPr>
            <p:ph type="title"/>
          </p:nvPr>
        </p:nvSpPr>
        <p:spPr/>
        <p:txBody>
          <a:bodyPr/>
          <a:lstStyle/>
          <a:p>
            <a:pPr algn="ctr"/>
            <a:r>
              <a:rPr lang="en-US" dirty="0"/>
              <a:t>Area Agencies on Aging Statewide</a:t>
            </a:r>
          </a:p>
        </p:txBody>
      </p:sp>
      <p:pic>
        <p:nvPicPr>
          <p:cNvPr id="5" name="Content Placeholder 4">
            <a:extLst>
              <a:ext uri="{FF2B5EF4-FFF2-40B4-BE49-F238E27FC236}">
                <a16:creationId xmlns:a16="http://schemas.microsoft.com/office/drawing/2014/main" id="{BCF50614-FAC7-FCCB-A536-7F5BB78F9659}"/>
              </a:ext>
            </a:extLst>
          </p:cNvPr>
          <p:cNvPicPr>
            <a:picLocks noGrp="1" noChangeAspect="1"/>
          </p:cNvPicPr>
          <p:nvPr>
            <p:ph idx="1"/>
          </p:nvPr>
        </p:nvPicPr>
        <p:blipFill>
          <a:blip r:embed="rId2"/>
          <a:stretch>
            <a:fillRect/>
          </a:stretch>
        </p:blipFill>
        <p:spPr>
          <a:xfrm>
            <a:off x="3048000" y="1295400"/>
            <a:ext cx="5715000" cy="4949893"/>
          </a:xfrm>
          <a:prstGeom prst="rect">
            <a:avLst/>
          </a:prstGeom>
        </p:spPr>
      </p:pic>
      <p:sp>
        <p:nvSpPr>
          <p:cNvPr id="6" name="TextBox 5">
            <a:extLst>
              <a:ext uri="{FF2B5EF4-FFF2-40B4-BE49-F238E27FC236}">
                <a16:creationId xmlns:a16="http://schemas.microsoft.com/office/drawing/2014/main" id="{2A4FA754-CE67-D1B8-8112-A63F27043E50}"/>
              </a:ext>
            </a:extLst>
          </p:cNvPr>
          <p:cNvSpPr txBox="1"/>
          <p:nvPr/>
        </p:nvSpPr>
        <p:spPr>
          <a:xfrm>
            <a:off x="152400" y="2057400"/>
            <a:ext cx="2286000" cy="2031325"/>
          </a:xfrm>
          <a:prstGeom prst="rect">
            <a:avLst/>
          </a:prstGeom>
          <a:noFill/>
        </p:spPr>
        <p:txBody>
          <a:bodyPr wrap="square" rtlCol="0">
            <a:spAutoFit/>
          </a:bodyPr>
          <a:lstStyle/>
          <a:p>
            <a:pPr marL="285750" indent="-285750">
              <a:buFont typeface="Arial" panose="020B0604020202020204" pitchFamily="34" charset="0"/>
              <a:buChar char="•"/>
            </a:pPr>
            <a:r>
              <a:rPr lang="en-US" dirty="0"/>
              <a:t>11 Area Agencies on Aging (AAA)</a:t>
            </a:r>
          </a:p>
          <a:p>
            <a:endParaRPr lang="en-US" dirty="0"/>
          </a:p>
          <a:p>
            <a:pPr marL="285750" indent="-285750">
              <a:buFont typeface="Arial" panose="020B0604020202020204" pitchFamily="34" charset="0"/>
              <a:buChar char="•"/>
            </a:pPr>
            <a:r>
              <a:rPr lang="en-US" dirty="0"/>
              <a:t>PSA 11 serves Miami-Dade and Monroe Counties</a:t>
            </a:r>
          </a:p>
          <a:p>
            <a:endParaRPr lang="en-US" dirty="0"/>
          </a:p>
        </p:txBody>
      </p:sp>
      <p:sp>
        <p:nvSpPr>
          <p:cNvPr id="7" name="Star: 5 Points 6">
            <a:extLst>
              <a:ext uri="{FF2B5EF4-FFF2-40B4-BE49-F238E27FC236}">
                <a16:creationId xmlns:a16="http://schemas.microsoft.com/office/drawing/2014/main" id="{C52B5CA3-A577-B5CC-E46A-662048F1A289}"/>
              </a:ext>
            </a:extLst>
          </p:cNvPr>
          <p:cNvSpPr/>
          <p:nvPr/>
        </p:nvSpPr>
        <p:spPr>
          <a:xfrm>
            <a:off x="7924800" y="5257800"/>
            <a:ext cx="304800" cy="304800"/>
          </a:xfrm>
          <a:prstGeom prst="star5">
            <a:avLst/>
          </a:prstGeom>
          <a:ln>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7251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A0D35-E262-33E3-F49F-14A6F713D820}"/>
              </a:ext>
            </a:extLst>
          </p:cNvPr>
          <p:cNvSpPr>
            <a:spLocks noGrp="1"/>
          </p:cNvSpPr>
          <p:nvPr>
            <p:ph type="title"/>
          </p:nvPr>
        </p:nvSpPr>
        <p:spPr/>
        <p:txBody>
          <a:bodyPr/>
          <a:lstStyle/>
          <a:p>
            <a:pPr algn="ctr"/>
            <a:r>
              <a:rPr lang="en-US" dirty="0"/>
              <a:t>Alliance Funded Programs</a:t>
            </a:r>
          </a:p>
        </p:txBody>
      </p:sp>
      <p:sp>
        <p:nvSpPr>
          <p:cNvPr id="3" name="Content Placeholder 2">
            <a:extLst>
              <a:ext uri="{FF2B5EF4-FFF2-40B4-BE49-F238E27FC236}">
                <a16:creationId xmlns:a16="http://schemas.microsoft.com/office/drawing/2014/main" id="{8B9BDB3C-C34F-EFD4-1B0C-88B3CD01EC6E}"/>
              </a:ext>
            </a:extLst>
          </p:cNvPr>
          <p:cNvSpPr>
            <a:spLocks noGrp="1"/>
          </p:cNvSpPr>
          <p:nvPr>
            <p:ph idx="1"/>
          </p:nvPr>
        </p:nvSpPr>
        <p:spPr>
          <a:xfrm>
            <a:off x="152400" y="1447800"/>
            <a:ext cx="8763000" cy="4800600"/>
          </a:xfrm>
        </p:spPr>
        <p:txBody>
          <a:bodyPr/>
          <a:lstStyle/>
          <a:p>
            <a:r>
              <a:rPr lang="en-US" dirty="0">
                <a:solidFill>
                  <a:schemeClr val="bg1">
                    <a:lumMod val="50000"/>
                  </a:schemeClr>
                </a:solidFill>
              </a:rPr>
              <a:t>Local Service Program (LSP)</a:t>
            </a:r>
          </a:p>
          <a:p>
            <a:r>
              <a:rPr lang="en-US" dirty="0">
                <a:highlight>
                  <a:srgbClr val="FFFF00"/>
                </a:highlight>
              </a:rPr>
              <a:t>Older Americans Act (OAA)</a:t>
            </a:r>
          </a:p>
          <a:p>
            <a:r>
              <a:rPr lang="en-US" dirty="0">
                <a:solidFill>
                  <a:schemeClr val="bg1">
                    <a:lumMod val="50000"/>
                  </a:schemeClr>
                </a:solidFill>
              </a:rPr>
              <a:t>Community Care for the Elderly (CCE)</a:t>
            </a:r>
          </a:p>
          <a:p>
            <a:r>
              <a:rPr lang="en-US" dirty="0">
                <a:solidFill>
                  <a:schemeClr val="bg1">
                    <a:lumMod val="50000"/>
                  </a:schemeClr>
                </a:solidFill>
              </a:rPr>
              <a:t>Home Care for the Elderly (HCE)</a:t>
            </a:r>
          </a:p>
          <a:p>
            <a:r>
              <a:rPr lang="en-US" dirty="0">
                <a:solidFill>
                  <a:schemeClr val="bg1">
                    <a:lumMod val="50000"/>
                  </a:schemeClr>
                </a:solidFill>
              </a:rPr>
              <a:t>Alzheimer’s Disease Initiative (ADI)</a:t>
            </a:r>
          </a:p>
          <a:p>
            <a:endParaRPr lang="en-US" dirty="0"/>
          </a:p>
          <a:p>
            <a:endParaRPr lang="en-US" dirty="0"/>
          </a:p>
        </p:txBody>
      </p:sp>
    </p:spTree>
    <p:extLst>
      <p:ext uri="{BB962C8B-B14F-4D97-AF65-F5344CB8AC3E}">
        <p14:creationId xmlns:p14="http://schemas.microsoft.com/office/powerpoint/2010/main" val="759301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4D58D-102A-6391-9077-F16897F914D8}"/>
              </a:ext>
            </a:extLst>
          </p:cNvPr>
          <p:cNvSpPr>
            <a:spLocks noGrp="1"/>
          </p:cNvSpPr>
          <p:nvPr>
            <p:ph type="title"/>
          </p:nvPr>
        </p:nvSpPr>
        <p:spPr/>
        <p:txBody>
          <a:bodyPr/>
          <a:lstStyle/>
          <a:p>
            <a:r>
              <a:rPr lang="en-US" dirty="0"/>
              <a:t>What is the Older Americans Act?</a:t>
            </a:r>
          </a:p>
        </p:txBody>
      </p:sp>
      <p:sp>
        <p:nvSpPr>
          <p:cNvPr id="5" name="TextBox 4">
            <a:extLst>
              <a:ext uri="{FF2B5EF4-FFF2-40B4-BE49-F238E27FC236}">
                <a16:creationId xmlns:a16="http://schemas.microsoft.com/office/drawing/2014/main" id="{6A602180-ED67-3079-E862-83D471FE8485}"/>
              </a:ext>
            </a:extLst>
          </p:cNvPr>
          <p:cNvSpPr txBox="1"/>
          <p:nvPr/>
        </p:nvSpPr>
        <p:spPr>
          <a:xfrm>
            <a:off x="152400" y="1371600"/>
            <a:ext cx="8534400" cy="3416320"/>
          </a:xfrm>
          <a:prstGeom prst="rect">
            <a:avLst/>
          </a:prstGeom>
          <a:noFill/>
        </p:spPr>
        <p:txBody>
          <a:bodyPr wrap="square">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Federal legislation that provides funding for social services for persons aged 60 and older.</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It was enacted in 1965 and has been amended periodically over time. </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Administration on Aging (</a:t>
            </a:r>
            <a:r>
              <a:rPr lang="en-US" dirty="0" err="1">
                <a:latin typeface="Arial" panose="020B0604020202020204" pitchFamily="34" charset="0"/>
                <a:cs typeface="Arial" panose="020B0604020202020204" pitchFamily="34" charset="0"/>
              </a:rPr>
              <a:t>AoA</a:t>
            </a:r>
            <a:r>
              <a:rPr lang="en-US" dirty="0">
                <a:latin typeface="Arial" panose="020B0604020202020204" pitchFamily="34" charset="0"/>
                <a:cs typeface="Arial" panose="020B0604020202020204" pitchFamily="34" charset="0"/>
              </a:rPr>
              <a:t>) is responsible for carrying out the act, except for Title V (the Senior Community Service Employment Program).</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0" i="0" u="none" strike="noStrike" baseline="0" dirty="0">
                <a:solidFill>
                  <a:srgbClr val="000000"/>
                </a:solidFill>
                <a:latin typeface="Arial" panose="020B0604020202020204" pitchFamily="34" charset="0"/>
                <a:cs typeface="Arial" panose="020B0604020202020204" pitchFamily="34" charset="0"/>
              </a:rPr>
              <a:t>Targ</a:t>
            </a:r>
            <a:r>
              <a:rPr lang="en-US" dirty="0">
                <a:solidFill>
                  <a:srgbClr val="000000"/>
                </a:solidFill>
                <a:latin typeface="Arial" panose="020B0604020202020204" pitchFamily="34" charset="0"/>
                <a:cs typeface="Arial" panose="020B0604020202020204" pitchFamily="34" charset="0"/>
              </a:rPr>
              <a:t>ets </a:t>
            </a:r>
            <a:r>
              <a:rPr lang="en-US" b="0" i="0" u="none" strike="noStrike" baseline="0" dirty="0">
                <a:solidFill>
                  <a:srgbClr val="000000"/>
                </a:solidFill>
                <a:latin typeface="Arial" panose="020B0604020202020204" pitchFamily="34" charset="0"/>
              </a:rPr>
              <a:t>persons with greatest economic or social need with attention to low- income older individuals, including low-income minority, individuals with limited English proficiency, and older individuals residing in rural areas. </a:t>
            </a:r>
          </a:p>
          <a:p>
            <a:endParaRPr lang="en-US" dirty="0"/>
          </a:p>
        </p:txBody>
      </p:sp>
    </p:spTree>
    <p:extLst>
      <p:ext uri="{BB962C8B-B14F-4D97-AF65-F5344CB8AC3E}">
        <p14:creationId xmlns:p14="http://schemas.microsoft.com/office/powerpoint/2010/main" val="1814911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51A51-B1ED-EE2D-714D-EF73F59B51B0}"/>
              </a:ext>
            </a:extLst>
          </p:cNvPr>
          <p:cNvSpPr>
            <a:spLocks noGrp="1"/>
          </p:cNvSpPr>
          <p:nvPr>
            <p:ph type="title"/>
          </p:nvPr>
        </p:nvSpPr>
        <p:spPr/>
        <p:txBody>
          <a:bodyPr>
            <a:normAutofit/>
          </a:bodyPr>
          <a:lstStyle/>
          <a:p>
            <a:pPr algn="ctr"/>
            <a:r>
              <a:rPr lang="en-US" dirty="0"/>
              <a:t>Titles in OAA</a:t>
            </a:r>
          </a:p>
        </p:txBody>
      </p:sp>
      <p:sp>
        <p:nvSpPr>
          <p:cNvPr id="3" name="Content Placeholder 2">
            <a:extLst>
              <a:ext uri="{FF2B5EF4-FFF2-40B4-BE49-F238E27FC236}">
                <a16:creationId xmlns:a16="http://schemas.microsoft.com/office/drawing/2014/main" id="{5791EC3B-031A-879F-84BA-D09C4C4786AD}"/>
              </a:ext>
            </a:extLst>
          </p:cNvPr>
          <p:cNvSpPr>
            <a:spLocks noGrp="1"/>
          </p:cNvSpPr>
          <p:nvPr>
            <p:ph idx="1"/>
          </p:nvPr>
        </p:nvSpPr>
        <p:spPr>
          <a:xfrm>
            <a:off x="152400" y="1371600"/>
            <a:ext cx="8763000" cy="4800600"/>
          </a:xfrm>
        </p:spPr>
        <p:txBody>
          <a:bodyPr>
            <a:normAutofit fontScale="70000" lnSpcReduction="20000"/>
          </a:bodyPr>
          <a:lstStyle/>
          <a:p>
            <a:pPr>
              <a:lnSpc>
                <a:spcPct val="80000"/>
              </a:lnSpc>
              <a:buSzPct val="120000"/>
              <a:buFont typeface="Arial" panose="020B0604020202020204" pitchFamily="34" charset="0"/>
              <a:buChar char="•"/>
            </a:pPr>
            <a:r>
              <a:rPr lang="en-US" altLang="en-US" b="1" dirty="0"/>
              <a:t>OAA Title IIIB:  </a:t>
            </a:r>
            <a:r>
              <a:rPr lang="en-US" altLang="en-US" dirty="0"/>
              <a:t>provides supportive services to enhance the well-being of elders and to help them live independently in their home environment and the community.</a:t>
            </a:r>
          </a:p>
          <a:p>
            <a:pPr lvl="1">
              <a:lnSpc>
                <a:spcPct val="80000"/>
              </a:lnSpc>
              <a:buSzPct val="120000"/>
              <a:buFont typeface="Arial" panose="020B0604020202020204" pitchFamily="34" charset="0"/>
              <a:buChar char="•"/>
            </a:pPr>
            <a:r>
              <a:rPr lang="en-US" altLang="en-US" sz="2600" dirty="0"/>
              <a:t>Access Services:  Such as Transportation</a:t>
            </a:r>
          </a:p>
          <a:p>
            <a:pPr lvl="1">
              <a:lnSpc>
                <a:spcPct val="80000"/>
              </a:lnSpc>
              <a:buSzPct val="120000"/>
              <a:buFont typeface="Arial" panose="020B0604020202020204" pitchFamily="34" charset="0"/>
              <a:buChar char="•"/>
            </a:pPr>
            <a:r>
              <a:rPr lang="en-US" altLang="en-US" sz="2600" dirty="0"/>
              <a:t>In-home services:  such as homemaker, home health aide, home repair, companionship, telephone reassurance, chore, respite.</a:t>
            </a:r>
          </a:p>
          <a:p>
            <a:pPr lvl="1">
              <a:lnSpc>
                <a:spcPct val="80000"/>
              </a:lnSpc>
              <a:buSzPct val="120000"/>
              <a:buFont typeface="Arial" panose="020B0604020202020204" pitchFamily="34" charset="0"/>
              <a:buChar char="•"/>
            </a:pPr>
            <a:r>
              <a:rPr lang="en-US" altLang="en-US" sz="2600" dirty="0"/>
              <a:t>Legal Assistance related to income, health care, longer term care, nutrition, housing, utilities, protective services, defense of guardianship, abuse, neglect and age discrimination.</a:t>
            </a:r>
          </a:p>
          <a:p>
            <a:pPr marL="457200" lvl="1" indent="0">
              <a:lnSpc>
                <a:spcPct val="80000"/>
              </a:lnSpc>
              <a:buSzPct val="120000"/>
              <a:buNone/>
            </a:pPr>
            <a:endParaRPr lang="en-US" altLang="en-US" sz="2600" dirty="0"/>
          </a:p>
          <a:p>
            <a:pPr>
              <a:lnSpc>
                <a:spcPct val="80000"/>
              </a:lnSpc>
              <a:buSzPct val="120000"/>
              <a:buFont typeface="Arial" panose="020B0604020202020204" pitchFamily="34" charset="0"/>
              <a:buChar char="•"/>
            </a:pPr>
            <a:endParaRPr lang="en-US" altLang="en-US" dirty="0"/>
          </a:p>
          <a:p>
            <a:pPr>
              <a:lnSpc>
                <a:spcPct val="80000"/>
              </a:lnSpc>
              <a:buSzPct val="120000"/>
              <a:buFont typeface="Arial" panose="020B0604020202020204" pitchFamily="34" charset="0"/>
              <a:buChar char="•"/>
            </a:pPr>
            <a:r>
              <a:rPr lang="en-US" altLang="en-US" b="1" dirty="0"/>
              <a:t>OAA Title IIIC1 and Title IIIC2</a:t>
            </a:r>
            <a:r>
              <a:rPr lang="en-US" altLang="en-US" dirty="0"/>
              <a:t>:  provide nutrition services that assist older individuals live independently, with better health through improved nutrition and reduce social isolation.  </a:t>
            </a:r>
          </a:p>
          <a:p>
            <a:pPr lvl="1">
              <a:lnSpc>
                <a:spcPct val="80000"/>
              </a:lnSpc>
              <a:buSzPct val="120000"/>
              <a:buFont typeface="Arial" panose="020B0604020202020204" pitchFamily="34" charset="0"/>
              <a:buChar char="•"/>
            </a:pPr>
            <a:r>
              <a:rPr lang="en-US" altLang="en-US" sz="2600" dirty="0"/>
              <a:t>IIIC1- Congregate meal setting</a:t>
            </a:r>
          </a:p>
          <a:p>
            <a:pPr lvl="1">
              <a:lnSpc>
                <a:spcPct val="80000"/>
              </a:lnSpc>
              <a:buSzPct val="120000"/>
              <a:buFont typeface="Arial" panose="020B0604020202020204" pitchFamily="34" charset="0"/>
              <a:buChar char="•"/>
            </a:pPr>
            <a:r>
              <a:rPr lang="en-US" altLang="en-US" sz="2600" dirty="0"/>
              <a:t>IIIC2- home delivered meals</a:t>
            </a:r>
          </a:p>
          <a:p>
            <a:pPr marL="457200" lvl="1" indent="0">
              <a:lnSpc>
                <a:spcPct val="80000"/>
              </a:lnSpc>
              <a:buSzPct val="120000"/>
              <a:buNone/>
            </a:pPr>
            <a:endParaRPr lang="en-US" altLang="en-US" sz="2600" dirty="0"/>
          </a:p>
          <a:p>
            <a:pPr marL="0" indent="0">
              <a:lnSpc>
                <a:spcPct val="80000"/>
              </a:lnSpc>
              <a:buSzPct val="120000"/>
              <a:buNone/>
            </a:pPr>
            <a:endParaRPr lang="en-US" altLang="en-US" dirty="0"/>
          </a:p>
          <a:p>
            <a:pPr>
              <a:lnSpc>
                <a:spcPct val="80000"/>
              </a:lnSpc>
              <a:buSzPct val="120000"/>
              <a:buFont typeface="Arial" panose="020B0604020202020204" pitchFamily="34" charset="0"/>
              <a:buChar char="•"/>
            </a:pPr>
            <a:r>
              <a:rPr lang="en-US" altLang="en-US" b="1" dirty="0"/>
              <a:t>OAA Title IIID</a:t>
            </a:r>
            <a:r>
              <a:rPr lang="en-US" altLang="en-US" dirty="0"/>
              <a:t>:  Provides funding for disease prevention and health promotion services for older persons. </a:t>
            </a:r>
          </a:p>
          <a:p>
            <a:pPr marL="0" indent="0">
              <a:lnSpc>
                <a:spcPct val="80000"/>
              </a:lnSpc>
              <a:buSzPct val="120000"/>
              <a:buNone/>
            </a:pPr>
            <a:endParaRPr lang="en-US" altLang="en-US" dirty="0"/>
          </a:p>
          <a:p>
            <a:pPr>
              <a:lnSpc>
                <a:spcPct val="80000"/>
              </a:lnSpc>
              <a:buSzPct val="120000"/>
              <a:buFont typeface="Arial" panose="020B0604020202020204" pitchFamily="34" charset="0"/>
              <a:buChar char="•"/>
            </a:pPr>
            <a:r>
              <a:rPr lang="en-US" altLang="en-US" b="1" dirty="0"/>
              <a:t>OAA Title IIIE</a:t>
            </a:r>
            <a:r>
              <a:rPr lang="en-US" altLang="en-US" dirty="0"/>
              <a:t>: A known as the National Family Caregiver Support Program. Provides services to caregivers and grandparents. </a:t>
            </a:r>
          </a:p>
          <a:p>
            <a:pPr marL="0" indent="0">
              <a:buSzPct val="120000"/>
              <a:buNone/>
            </a:pPr>
            <a:endParaRPr lang="en-US" altLang="en-US" dirty="0"/>
          </a:p>
        </p:txBody>
      </p:sp>
    </p:spTree>
    <p:extLst>
      <p:ext uri="{BB962C8B-B14F-4D97-AF65-F5344CB8AC3E}">
        <p14:creationId xmlns:p14="http://schemas.microsoft.com/office/powerpoint/2010/main" val="1630002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Palatino" pitchFamily="18" charset="0"/>
                <a:cs typeface="Arial" pitchFamily="34" charset="0"/>
              </a:rPr>
              <a:t>Services Available under OA3B</a:t>
            </a:r>
          </a:p>
        </p:txBody>
      </p:sp>
      <p:graphicFrame>
        <p:nvGraphicFramePr>
          <p:cNvPr id="8" name="Table 7">
            <a:extLst>
              <a:ext uri="{FF2B5EF4-FFF2-40B4-BE49-F238E27FC236}">
                <a16:creationId xmlns:a16="http://schemas.microsoft.com/office/drawing/2014/main" id="{00E6D645-77E8-5CFB-2FF7-7EDE1B7B2B04}"/>
              </a:ext>
            </a:extLst>
          </p:cNvPr>
          <p:cNvGraphicFramePr>
            <a:graphicFrameLocks noGrp="1"/>
          </p:cNvGraphicFramePr>
          <p:nvPr>
            <p:extLst>
              <p:ext uri="{D42A27DB-BD31-4B8C-83A1-F6EECF244321}">
                <p14:modId xmlns:p14="http://schemas.microsoft.com/office/powerpoint/2010/main" val="78223503"/>
              </p:ext>
            </p:extLst>
          </p:nvPr>
        </p:nvGraphicFramePr>
        <p:xfrm>
          <a:off x="152400" y="1371600"/>
          <a:ext cx="8763000" cy="4267200"/>
        </p:xfrm>
        <a:graphic>
          <a:graphicData uri="http://schemas.openxmlformats.org/drawingml/2006/table">
            <a:tbl>
              <a:tblPr firstRow="1" bandRow="1">
                <a:tableStyleId>{5C22544A-7EE6-4342-B048-85BDC9FD1C3A}</a:tableStyleId>
              </a:tblPr>
              <a:tblGrid>
                <a:gridCol w="4381500">
                  <a:extLst>
                    <a:ext uri="{9D8B030D-6E8A-4147-A177-3AD203B41FA5}">
                      <a16:colId xmlns:a16="http://schemas.microsoft.com/office/drawing/2014/main" val="2027799418"/>
                    </a:ext>
                  </a:extLst>
                </a:gridCol>
                <a:gridCol w="4381500">
                  <a:extLst>
                    <a:ext uri="{9D8B030D-6E8A-4147-A177-3AD203B41FA5}">
                      <a16:colId xmlns:a16="http://schemas.microsoft.com/office/drawing/2014/main" val="417676167"/>
                    </a:ext>
                  </a:extLst>
                </a:gridCol>
              </a:tblGrid>
              <a:tr h="299357">
                <a:tc gridSpan="2">
                  <a:txBody>
                    <a:bodyPr/>
                    <a:lstStyle/>
                    <a:p>
                      <a:pPr algn="ctr"/>
                      <a:r>
                        <a:rPr lang="en-US" sz="1400" dirty="0"/>
                        <a:t>Services</a:t>
                      </a:r>
                    </a:p>
                  </a:txBody>
                  <a:tcPr/>
                </a:tc>
                <a:tc hMerge="1">
                  <a:txBody>
                    <a:bodyPr/>
                    <a:lstStyle/>
                    <a:p>
                      <a:endParaRPr lang="en-US" sz="1100" dirty="0"/>
                    </a:p>
                  </a:txBody>
                  <a:tcPr/>
                </a:tc>
                <a:extLst>
                  <a:ext uri="{0D108BD9-81ED-4DB2-BD59-A6C34878D82A}">
                    <a16:rowId xmlns:a16="http://schemas.microsoft.com/office/drawing/2014/main" val="42276738"/>
                  </a:ext>
                </a:extLst>
              </a:tr>
              <a:tr h="419100">
                <a:tc>
                  <a:txBody>
                    <a:bodyPr/>
                    <a:lstStyle/>
                    <a:p>
                      <a:r>
                        <a:rPr lang="en-US" sz="1100" dirty="0"/>
                        <a:t>Adult Day Care/Adult Day Health Care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Housing Improvement</a:t>
                      </a:r>
                    </a:p>
                    <a:p>
                      <a:endParaRPr lang="en-US" sz="1100" dirty="0"/>
                    </a:p>
                  </a:txBody>
                  <a:tcPr/>
                </a:tc>
                <a:extLst>
                  <a:ext uri="{0D108BD9-81ED-4DB2-BD59-A6C34878D82A}">
                    <a16:rowId xmlns:a16="http://schemas.microsoft.com/office/drawing/2014/main" val="1797392219"/>
                  </a:ext>
                </a:extLst>
              </a:tr>
              <a:tr h="419100">
                <a:tc>
                  <a:txBody>
                    <a:bodyPr/>
                    <a:lstStyle/>
                    <a:p>
                      <a:r>
                        <a:rPr lang="en-US" sz="1100" dirty="0"/>
                        <a:t>Assurance (Telephone and In-Person)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Legal Assistance</a:t>
                      </a:r>
                    </a:p>
                    <a:p>
                      <a:endParaRPr lang="en-US" sz="1100" dirty="0"/>
                    </a:p>
                  </a:txBody>
                  <a:tcPr/>
                </a:tc>
                <a:extLst>
                  <a:ext uri="{0D108BD9-81ED-4DB2-BD59-A6C34878D82A}">
                    <a16:rowId xmlns:a16="http://schemas.microsoft.com/office/drawing/2014/main" val="918866070"/>
                  </a:ext>
                </a:extLst>
              </a:tr>
              <a:tr h="2544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Caregiver Support Groups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Material Aide</a:t>
                      </a:r>
                    </a:p>
                  </a:txBody>
                  <a:tcPr/>
                </a:tc>
                <a:extLst>
                  <a:ext uri="{0D108BD9-81ED-4DB2-BD59-A6C34878D82A}">
                    <a16:rowId xmlns:a16="http://schemas.microsoft.com/office/drawing/2014/main" val="3741992970"/>
                  </a:ext>
                </a:extLst>
              </a:tr>
              <a:tr h="2544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Caregiver Training/Support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Occupational Therapy</a:t>
                      </a:r>
                    </a:p>
                  </a:txBody>
                  <a:tcPr/>
                </a:tc>
                <a:extLst>
                  <a:ext uri="{0D108BD9-81ED-4DB2-BD59-A6C34878D82A}">
                    <a16:rowId xmlns:a16="http://schemas.microsoft.com/office/drawing/2014/main" val="3973455209"/>
                  </a:ext>
                </a:extLst>
              </a:tr>
              <a:tr h="254454">
                <a:tc>
                  <a:txBody>
                    <a:bodyPr/>
                    <a:lstStyle/>
                    <a:p>
                      <a:r>
                        <a:rPr lang="en-US" sz="1100" dirty="0"/>
                        <a:t>Chore and Chore (enhanced)</a:t>
                      </a:r>
                    </a:p>
                  </a:txBody>
                  <a:tcPr/>
                </a:tc>
                <a:tc>
                  <a:txBody>
                    <a:bodyPr/>
                    <a:lstStyle/>
                    <a:p>
                      <a:r>
                        <a:rPr lang="en-US" sz="1100" dirty="0"/>
                        <a:t>Pet Support Services</a:t>
                      </a:r>
                    </a:p>
                  </a:txBody>
                  <a:tcPr/>
                </a:tc>
                <a:extLst>
                  <a:ext uri="{0D108BD9-81ED-4DB2-BD59-A6C34878D82A}">
                    <a16:rowId xmlns:a16="http://schemas.microsoft.com/office/drawing/2014/main" val="3964708717"/>
                  </a:ext>
                </a:extLst>
              </a:tr>
              <a:tr h="254454">
                <a:tc>
                  <a:txBody>
                    <a:bodyPr/>
                    <a:lstStyle/>
                    <a:p>
                      <a:r>
                        <a:rPr lang="en-US" sz="1100" dirty="0"/>
                        <a:t>Companionship</a:t>
                      </a:r>
                    </a:p>
                  </a:txBody>
                  <a:tcPr/>
                </a:tc>
                <a:tc>
                  <a:txBody>
                    <a:bodyPr/>
                    <a:lstStyle/>
                    <a:p>
                      <a:r>
                        <a:rPr lang="en-US" sz="1100" dirty="0"/>
                        <a:t>Recreation</a:t>
                      </a:r>
                    </a:p>
                  </a:txBody>
                  <a:tcPr/>
                </a:tc>
                <a:extLst>
                  <a:ext uri="{0D108BD9-81ED-4DB2-BD59-A6C34878D82A}">
                    <a16:rowId xmlns:a16="http://schemas.microsoft.com/office/drawing/2014/main" val="3639347248"/>
                  </a:ext>
                </a:extLst>
              </a:tr>
              <a:tr h="2544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Gerontological Counseling </a:t>
                      </a:r>
                    </a:p>
                  </a:txBody>
                  <a:tcPr/>
                </a:tc>
                <a:tc>
                  <a:txBody>
                    <a:bodyPr/>
                    <a:lstStyle/>
                    <a:p>
                      <a:r>
                        <a:rPr lang="en-US" sz="1100" dirty="0"/>
                        <a:t>Recreation Materials</a:t>
                      </a:r>
                    </a:p>
                  </a:txBody>
                  <a:tcPr/>
                </a:tc>
                <a:extLst>
                  <a:ext uri="{0D108BD9-81ED-4DB2-BD59-A6C34878D82A}">
                    <a16:rowId xmlns:a16="http://schemas.microsoft.com/office/drawing/2014/main" val="3735612058"/>
                  </a:ext>
                </a:extLst>
              </a:tr>
              <a:tr h="2544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Mental Health Counseling</a:t>
                      </a:r>
                    </a:p>
                  </a:txBody>
                  <a:tcPr/>
                </a:tc>
                <a:tc>
                  <a:txBody>
                    <a:bodyPr/>
                    <a:lstStyle/>
                    <a:p>
                      <a:r>
                        <a:rPr lang="en-US" sz="1100" dirty="0"/>
                        <a:t>Respite Services (in-home and facility based)</a:t>
                      </a:r>
                    </a:p>
                  </a:txBody>
                  <a:tcPr/>
                </a:tc>
                <a:extLst>
                  <a:ext uri="{0D108BD9-81ED-4DB2-BD59-A6C34878D82A}">
                    <a16:rowId xmlns:a16="http://schemas.microsoft.com/office/drawing/2014/main" val="3322243907"/>
                  </a:ext>
                </a:extLst>
              </a:tr>
              <a:tr h="2544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Education/Training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Screening Assessment</a:t>
                      </a:r>
                    </a:p>
                  </a:txBody>
                  <a:tcPr/>
                </a:tc>
                <a:extLst>
                  <a:ext uri="{0D108BD9-81ED-4DB2-BD59-A6C34878D82A}">
                    <a16:rowId xmlns:a16="http://schemas.microsoft.com/office/drawing/2014/main" val="3123924517"/>
                  </a:ext>
                </a:extLst>
              </a:tr>
              <a:tr h="254454">
                <a:tc>
                  <a:txBody>
                    <a:bodyPr/>
                    <a:lstStyle/>
                    <a:p>
                      <a:r>
                        <a:rPr lang="en-US" sz="1100" dirty="0"/>
                        <a:t>Emergency Alert Response (Install &amp; Maintenance)</a:t>
                      </a:r>
                    </a:p>
                  </a:txBody>
                  <a:tcPr/>
                </a:tc>
                <a:tc>
                  <a:txBody>
                    <a:bodyPr/>
                    <a:lstStyle/>
                    <a:p>
                      <a:r>
                        <a:rPr lang="en-US" sz="1100" dirty="0"/>
                        <a:t>Shopping Assistance</a:t>
                      </a:r>
                    </a:p>
                  </a:txBody>
                  <a:tcPr/>
                </a:tc>
                <a:extLst>
                  <a:ext uri="{0D108BD9-81ED-4DB2-BD59-A6C34878D82A}">
                    <a16:rowId xmlns:a16="http://schemas.microsoft.com/office/drawing/2014/main" val="2014789437"/>
                  </a:ext>
                </a:extLst>
              </a:tr>
              <a:tr h="2544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Escort</a:t>
                      </a:r>
                    </a:p>
                  </a:txBody>
                  <a:tcPr/>
                </a:tc>
                <a:tc>
                  <a:txBody>
                    <a:bodyPr/>
                    <a:lstStyle/>
                    <a:p>
                      <a:r>
                        <a:rPr lang="en-US" sz="1100" dirty="0"/>
                        <a:t>Specialized Medical Equipment, Services &amp; Supplies</a:t>
                      </a:r>
                    </a:p>
                  </a:txBody>
                  <a:tcPr/>
                </a:tc>
                <a:extLst>
                  <a:ext uri="{0D108BD9-81ED-4DB2-BD59-A6C34878D82A}">
                    <a16:rowId xmlns:a16="http://schemas.microsoft.com/office/drawing/2014/main" val="4005907616"/>
                  </a:ext>
                </a:extLst>
              </a:tr>
              <a:tr h="2544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Health Support</a:t>
                      </a:r>
                    </a:p>
                  </a:txBody>
                  <a:tcPr/>
                </a:tc>
                <a:tc>
                  <a:txBody>
                    <a:bodyPr/>
                    <a:lstStyle/>
                    <a:p>
                      <a:r>
                        <a:rPr lang="en-US" sz="1100" dirty="0"/>
                        <a:t>Technology</a:t>
                      </a:r>
                    </a:p>
                  </a:txBody>
                  <a:tcPr/>
                </a:tc>
                <a:extLst>
                  <a:ext uri="{0D108BD9-81ED-4DB2-BD59-A6C34878D82A}">
                    <a16:rowId xmlns:a16="http://schemas.microsoft.com/office/drawing/2014/main" val="1084180312"/>
                  </a:ext>
                </a:extLst>
              </a:tr>
              <a:tr h="254454">
                <a:tc>
                  <a:txBody>
                    <a:bodyPr/>
                    <a:lstStyle/>
                    <a:p>
                      <a:r>
                        <a:rPr lang="en-US" sz="1100" dirty="0"/>
                        <a:t>Home Health Aide</a:t>
                      </a:r>
                    </a:p>
                  </a:txBody>
                  <a:tcPr/>
                </a:tc>
                <a:tc>
                  <a:txBody>
                    <a:bodyPr/>
                    <a:lstStyle/>
                    <a:p>
                      <a:r>
                        <a:rPr lang="en-US" sz="1100" dirty="0"/>
                        <a:t>Transportation</a:t>
                      </a:r>
                    </a:p>
                  </a:txBody>
                  <a:tcPr/>
                </a:tc>
                <a:extLst>
                  <a:ext uri="{0D108BD9-81ED-4DB2-BD59-A6C34878D82A}">
                    <a16:rowId xmlns:a16="http://schemas.microsoft.com/office/drawing/2014/main" val="1054863120"/>
                  </a:ext>
                </a:extLst>
              </a:tr>
              <a:tr h="254454">
                <a:tc>
                  <a:txBody>
                    <a:bodyPr/>
                    <a:lstStyle/>
                    <a:p>
                      <a:r>
                        <a:rPr lang="en-US" sz="1100" dirty="0"/>
                        <a:t>Homemaker</a:t>
                      </a:r>
                    </a:p>
                  </a:txBody>
                  <a:tcPr/>
                </a:tc>
                <a:tc>
                  <a:txBody>
                    <a:bodyPr/>
                    <a:lstStyle/>
                    <a:p>
                      <a:endParaRPr lang="en-US" sz="1100" dirty="0"/>
                    </a:p>
                  </a:txBody>
                  <a:tcPr/>
                </a:tc>
                <a:extLst>
                  <a:ext uri="{0D108BD9-81ED-4DB2-BD59-A6C34878D82A}">
                    <a16:rowId xmlns:a16="http://schemas.microsoft.com/office/drawing/2014/main" val="1070316508"/>
                  </a:ext>
                </a:extLst>
              </a:tr>
            </a:tbl>
          </a:graphicData>
        </a:graphic>
      </p:graphicFrame>
      <p:sp>
        <p:nvSpPr>
          <p:cNvPr id="11" name="TextBox 10">
            <a:extLst>
              <a:ext uri="{FF2B5EF4-FFF2-40B4-BE49-F238E27FC236}">
                <a16:creationId xmlns:a16="http://schemas.microsoft.com/office/drawing/2014/main" id="{F6462159-E0CC-FB59-803F-209594722FA2}"/>
              </a:ext>
            </a:extLst>
          </p:cNvPr>
          <p:cNvSpPr txBox="1"/>
          <p:nvPr/>
        </p:nvSpPr>
        <p:spPr>
          <a:xfrm>
            <a:off x="381000" y="5715000"/>
            <a:ext cx="7772400" cy="307777"/>
          </a:xfrm>
          <a:prstGeom prst="rect">
            <a:avLst/>
          </a:prstGeom>
          <a:noFill/>
        </p:spPr>
        <p:txBody>
          <a:bodyPr wrap="square">
            <a:spAutoFit/>
          </a:bodyPr>
          <a:lstStyle/>
          <a:p>
            <a:r>
              <a:rPr lang="en-US" sz="1400" b="1" dirty="0">
                <a:hlinkClick r:id="rId2"/>
              </a:rPr>
              <a:t>https://allianceforaging.org/wp-content/uploads/2023-Appendix-A-Service-Descriptions.pdf</a:t>
            </a:r>
            <a:r>
              <a:rPr lang="en-US" sz="1400" b="1" dirty="0"/>
              <a:t> </a:t>
            </a:r>
          </a:p>
        </p:txBody>
      </p:sp>
    </p:spTree>
    <p:extLst>
      <p:ext uri="{BB962C8B-B14F-4D97-AF65-F5344CB8AC3E}">
        <p14:creationId xmlns:p14="http://schemas.microsoft.com/office/powerpoint/2010/main" val="4124096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Palatino" pitchFamily="18" charset="0"/>
                <a:cs typeface="Arial" pitchFamily="34" charset="0"/>
              </a:rPr>
              <a:t>Services Available under O3C1</a:t>
            </a:r>
          </a:p>
        </p:txBody>
      </p:sp>
      <p:graphicFrame>
        <p:nvGraphicFramePr>
          <p:cNvPr id="3" name="Table 2">
            <a:extLst>
              <a:ext uri="{FF2B5EF4-FFF2-40B4-BE49-F238E27FC236}">
                <a16:creationId xmlns:a16="http://schemas.microsoft.com/office/drawing/2014/main" id="{1BE963CF-6821-A260-1E0B-4DBEFF6A6895}"/>
              </a:ext>
            </a:extLst>
          </p:cNvPr>
          <p:cNvGraphicFramePr>
            <a:graphicFrameLocks noGrp="1"/>
          </p:cNvGraphicFramePr>
          <p:nvPr>
            <p:extLst>
              <p:ext uri="{D42A27DB-BD31-4B8C-83A1-F6EECF244321}">
                <p14:modId xmlns:p14="http://schemas.microsoft.com/office/powerpoint/2010/main" val="671916189"/>
              </p:ext>
            </p:extLst>
          </p:nvPr>
        </p:nvGraphicFramePr>
        <p:xfrm>
          <a:off x="1524000" y="1397000"/>
          <a:ext cx="6096000" cy="17526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4195489200"/>
                    </a:ext>
                  </a:extLst>
                </a:gridCol>
                <a:gridCol w="3048000">
                  <a:extLst>
                    <a:ext uri="{9D8B030D-6E8A-4147-A177-3AD203B41FA5}">
                      <a16:colId xmlns:a16="http://schemas.microsoft.com/office/drawing/2014/main" val="3381433667"/>
                    </a:ext>
                  </a:extLst>
                </a:gridCol>
              </a:tblGrid>
              <a:tr h="370840">
                <a:tc gridSpan="2">
                  <a:txBody>
                    <a:bodyPr/>
                    <a:lstStyle/>
                    <a:p>
                      <a:pPr algn="ctr"/>
                      <a:r>
                        <a:rPr lang="en-US" dirty="0"/>
                        <a:t>Services</a:t>
                      </a:r>
                    </a:p>
                  </a:txBody>
                  <a:tcPr/>
                </a:tc>
                <a:tc hMerge="1">
                  <a:txBody>
                    <a:bodyPr/>
                    <a:lstStyle/>
                    <a:p>
                      <a:endParaRPr lang="en-US" dirty="0"/>
                    </a:p>
                  </a:txBody>
                  <a:tcPr/>
                </a:tc>
                <a:extLst>
                  <a:ext uri="{0D108BD9-81ED-4DB2-BD59-A6C34878D82A}">
                    <a16:rowId xmlns:a16="http://schemas.microsoft.com/office/drawing/2014/main" val="2393885087"/>
                  </a:ext>
                </a:extLst>
              </a:tr>
              <a:tr h="370840">
                <a:tc>
                  <a:txBody>
                    <a:bodyPr/>
                    <a:lstStyle/>
                    <a:p>
                      <a:r>
                        <a:rPr lang="en-US" dirty="0" err="1"/>
                        <a:t>Congreate</a:t>
                      </a:r>
                      <a:r>
                        <a:rPr lang="en-US" dirty="0"/>
                        <a:t> Meals</a:t>
                      </a:r>
                    </a:p>
                    <a:p>
                      <a:r>
                        <a:rPr lang="en-US" dirty="0"/>
                        <a:t>(hot, Kosher)</a:t>
                      </a:r>
                    </a:p>
                  </a:txBody>
                  <a:tcPr/>
                </a:tc>
                <a:tc>
                  <a:txBody>
                    <a:bodyPr/>
                    <a:lstStyle/>
                    <a:p>
                      <a:r>
                        <a:rPr lang="en-US" dirty="0"/>
                        <a:t>Nutrition Education</a:t>
                      </a:r>
                    </a:p>
                  </a:txBody>
                  <a:tcPr/>
                </a:tc>
                <a:extLst>
                  <a:ext uri="{0D108BD9-81ED-4DB2-BD59-A6C34878D82A}">
                    <a16:rowId xmlns:a16="http://schemas.microsoft.com/office/drawing/2014/main" val="2863627525"/>
                  </a:ext>
                </a:extLst>
              </a:tr>
              <a:tr h="370840">
                <a:tc>
                  <a:txBody>
                    <a:bodyPr/>
                    <a:lstStyle/>
                    <a:p>
                      <a:r>
                        <a:rPr lang="en-US" dirty="0"/>
                        <a:t>Nutrition Counseling</a:t>
                      </a:r>
                    </a:p>
                  </a:txBody>
                  <a:tcPr/>
                </a:tc>
                <a:tc>
                  <a:txBody>
                    <a:bodyPr/>
                    <a:lstStyle/>
                    <a:p>
                      <a:r>
                        <a:rPr lang="en-US" dirty="0"/>
                        <a:t>Screening &amp; Assessment</a:t>
                      </a:r>
                    </a:p>
                  </a:txBody>
                  <a:tcPr/>
                </a:tc>
                <a:extLst>
                  <a:ext uri="{0D108BD9-81ED-4DB2-BD59-A6C34878D82A}">
                    <a16:rowId xmlns:a16="http://schemas.microsoft.com/office/drawing/2014/main" val="1123735689"/>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2261471065"/>
                  </a:ext>
                </a:extLst>
              </a:tr>
            </a:tbl>
          </a:graphicData>
        </a:graphic>
      </p:graphicFrame>
      <p:sp>
        <p:nvSpPr>
          <p:cNvPr id="4" name="TextBox 3">
            <a:extLst>
              <a:ext uri="{FF2B5EF4-FFF2-40B4-BE49-F238E27FC236}">
                <a16:creationId xmlns:a16="http://schemas.microsoft.com/office/drawing/2014/main" id="{E95BAF7B-6273-A6FD-0A2D-E4E152F90643}"/>
              </a:ext>
            </a:extLst>
          </p:cNvPr>
          <p:cNvSpPr txBox="1"/>
          <p:nvPr/>
        </p:nvSpPr>
        <p:spPr>
          <a:xfrm>
            <a:off x="838200" y="3505200"/>
            <a:ext cx="7772400" cy="307777"/>
          </a:xfrm>
          <a:prstGeom prst="rect">
            <a:avLst/>
          </a:prstGeom>
          <a:noFill/>
        </p:spPr>
        <p:txBody>
          <a:bodyPr wrap="square">
            <a:spAutoFit/>
          </a:bodyPr>
          <a:lstStyle/>
          <a:p>
            <a:r>
              <a:rPr lang="en-US" sz="1400" b="1" dirty="0">
                <a:hlinkClick r:id="rId2"/>
              </a:rPr>
              <a:t>https://allianceforaging.org/wp-content/uploads/2023-Appendix-A-Service-Descriptions.pdf.pdf</a:t>
            </a:r>
            <a:r>
              <a:rPr lang="en-US" sz="1400" b="1" dirty="0"/>
              <a:t> </a:t>
            </a:r>
          </a:p>
        </p:txBody>
      </p:sp>
    </p:spTree>
    <p:extLst>
      <p:ext uri="{BB962C8B-B14F-4D97-AF65-F5344CB8AC3E}">
        <p14:creationId xmlns:p14="http://schemas.microsoft.com/office/powerpoint/2010/main" val="12609135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FA-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11468</TotalTime>
  <Words>2762</Words>
  <Application>Microsoft Office PowerPoint</Application>
  <PresentationFormat>On-screen Show (4:3)</PresentationFormat>
  <Paragraphs>342</Paragraphs>
  <Slides>37</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37</vt:i4>
      </vt:variant>
    </vt:vector>
  </HeadingPairs>
  <TitlesOfParts>
    <vt:vector size="47" baseType="lpstr">
      <vt:lpstr>Arial</vt:lpstr>
      <vt:lpstr>Calibri</vt:lpstr>
      <vt:lpstr>Helvetica</vt:lpstr>
      <vt:lpstr>Lucida Grande</vt:lpstr>
      <vt:lpstr>Palatino</vt:lpstr>
      <vt:lpstr>Palatino Linotype</vt:lpstr>
      <vt:lpstr>Symbol</vt:lpstr>
      <vt:lpstr>Wingdings</vt:lpstr>
      <vt:lpstr>Office Theme</vt:lpstr>
      <vt:lpstr>AFA-1</vt:lpstr>
      <vt:lpstr>Older Americans Act Program Information Forum April 30, 2024</vt:lpstr>
      <vt:lpstr>Alliance for Aging, Inc.</vt:lpstr>
      <vt:lpstr>About the Alliance for Aging</vt:lpstr>
      <vt:lpstr>Area Agencies on Aging Statewide</vt:lpstr>
      <vt:lpstr>Alliance Funded Programs</vt:lpstr>
      <vt:lpstr>What is the Older Americans Act?</vt:lpstr>
      <vt:lpstr>Titles in OAA</vt:lpstr>
      <vt:lpstr>Services Available under OA3B</vt:lpstr>
      <vt:lpstr>Services Available under O3C1</vt:lpstr>
      <vt:lpstr>Services Available under O3C2</vt:lpstr>
      <vt:lpstr>Services Available under OA3E</vt:lpstr>
      <vt:lpstr>DOEA Programs &amp; Services Handbook</vt:lpstr>
      <vt:lpstr>Provider Requirements</vt:lpstr>
      <vt:lpstr>Provider Requirements</vt:lpstr>
      <vt:lpstr>Provider Requirements</vt:lpstr>
      <vt:lpstr>Nutrition Services</vt:lpstr>
      <vt:lpstr>Nutrition Providers</vt:lpstr>
      <vt:lpstr>Congregate Meal Sites</vt:lpstr>
      <vt:lpstr>OAA Program Eligibility Requirements</vt:lpstr>
      <vt:lpstr>Program Questions</vt:lpstr>
      <vt:lpstr>PowerPoint Presentation</vt:lpstr>
      <vt:lpstr>What is OAA IIID Program </vt:lpstr>
      <vt:lpstr>Services Available under OA3D</vt:lpstr>
      <vt:lpstr>IIID-Program Questions</vt:lpstr>
      <vt:lpstr>PowerPoint Presentation</vt:lpstr>
      <vt:lpstr>FISCAL REQUIREMENTS</vt:lpstr>
      <vt:lpstr>REASON FOR FISCAL REQUIREMENTS</vt:lpstr>
      <vt:lpstr>UNIT RATE DEVELOPMENT -CONTINUED</vt:lpstr>
      <vt:lpstr>UNIT RATE DEVELOPMENT -CONTINUED</vt:lpstr>
      <vt:lpstr>MATCH REQUIREMENT</vt:lpstr>
      <vt:lpstr>MATCH REQUIREMENT -CONTINUED</vt:lpstr>
      <vt:lpstr>MONTHLY BILLING</vt:lpstr>
      <vt:lpstr>ANNUAL REPORTING REQUIREMENTS</vt:lpstr>
      <vt:lpstr>ANNUAL MONITORING REQUIREMENTS</vt:lpstr>
      <vt:lpstr>Fiscal Questions</vt:lpstr>
      <vt:lpstr>Where to find Procurements?</vt:lpstr>
      <vt:lpstr>Thank you for Joining Us Today</vt:lpstr>
    </vt:vector>
  </TitlesOfParts>
  <Company>Alliance for the Aging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Judy Fisher</dc:creator>
  <cp:lastModifiedBy>Barbara Suarez</cp:lastModifiedBy>
  <cp:revision>23</cp:revision>
  <dcterms:created xsi:type="dcterms:W3CDTF">2013-09-20T19:01:30Z</dcterms:created>
  <dcterms:modified xsi:type="dcterms:W3CDTF">2024-04-30T17:10:36Z</dcterms:modified>
</cp:coreProperties>
</file>